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19" r:id="rId2"/>
    <p:sldId id="281" r:id="rId3"/>
    <p:sldId id="341" r:id="rId4"/>
    <p:sldId id="339" r:id="rId5"/>
    <p:sldId id="340" r:id="rId6"/>
    <p:sldId id="342" r:id="rId7"/>
    <p:sldId id="349" r:id="rId8"/>
    <p:sldId id="350" r:id="rId9"/>
    <p:sldId id="351" r:id="rId10"/>
    <p:sldId id="352" r:id="rId11"/>
    <p:sldId id="364" r:id="rId12"/>
    <p:sldId id="344" r:id="rId13"/>
    <p:sldId id="348" r:id="rId14"/>
    <p:sldId id="347" r:id="rId15"/>
    <p:sldId id="354" r:id="rId16"/>
    <p:sldId id="357" r:id="rId17"/>
    <p:sldId id="343" r:id="rId18"/>
    <p:sldId id="360" r:id="rId19"/>
    <p:sldId id="362" r:id="rId20"/>
    <p:sldId id="361" r:id="rId21"/>
    <p:sldId id="355" r:id="rId22"/>
    <p:sldId id="345" r:id="rId23"/>
    <p:sldId id="358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aron Elmore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00"/>
    <a:srgbClr val="910012"/>
    <a:srgbClr val="E2AC01"/>
    <a:srgbClr val="FFE9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42" autoAdjust="0"/>
    <p:restoredTop sz="88854"/>
  </p:normalViewPr>
  <p:slideViewPr>
    <p:cSldViewPr snapToGrid="0" snapToObjects="1">
      <p:cViewPr>
        <p:scale>
          <a:sx n="98" d="100"/>
          <a:sy n="98" d="100"/>
        </p:scale>
        <p:origin x="896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23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7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commentAuthors" Target="commentAuthors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492DA4-7033-254B-9755-02E963D2D60B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B62766-2C43-EF4D-81BB-E60258EC48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5972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tif>
</file>

<file path=ppt/media/image13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3186B-3F56-2747-A708-0F062C13EF5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C9EB6B-96A1-6146-928C-8919056518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32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Ask</a:t>
            </a:r>
            <a:r>
              <a:rPr lang="zh-CN" altLang="en-US" dirty="0" smtClean="0"/>
              <a:t> </a:t>
            </a:r>
            <a:r>
              <a:rPr lang="en-US" altLang="zh-CN" dirty="0" smtClean="0"/>
              <a:t>good</a:t>
            </a:r>
            <a:r>
              <a:rPr lang="zh-CN" altLang="en-US" dirty="0" smtClean="0"/>
              <a:t> </a:t>
            </a:r>
            <a:r>
              <a:rPr lang="en-US" altLang="zh-CN" dirty="0" smtClean="0"/>
              <a:t>questions.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engineering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science.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C9EB6B-96A1-6146-928C-89190565182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06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55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451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232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1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20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714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8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430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1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792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380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A68613-FF0B-4246-B613-8295211CFA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016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t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eng-jiang.com/teaching-csex0647.html" TargetMode="External"/><Relationship Id="rId3" Type="http://schemas.openxmlformats.org/officeDocument/2006/relationships/hyperlink" Target="https://piazza.com/class/j6dmfs52c6d5ov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amazon.com/Data-Mining-Analysis-Fundamental-Algorithms/dp/0521766338/ref=sr_1_1?s=books&amp;ie=UTF8&amp;qid=1471664060&amp;sr=1-1&amp;keywords=Zaki+data+minin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eng-jiang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3" name="Rectangle 32"/>
          <p:cNvSpPr/>
          <p:nvPr/>
        </p:nvSpPr>
        <p:spPr>
          <a:xfrm>
            <a:off x="1892420" y="3429000"/>
            <a:ext cx="5359159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CS</a:t>
            </a:r>
            <a:r>
              <a:rPr lang="en-US" altLang="zh-CN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E</a:t>
            </a:r>
            <a:r>
              <a:rPr lang="en-US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 4</a:t>
            </a:r>
            <a:r>
              <a:rPr lang="en-US" altLang="zh-CN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0647/60647</a:t>
            </a:r>
            <a:endParaRPr lang="zh-CN" altLang="en-US" sz="5400" b="1" dirty="0">
              <a:ln w="6600">
                <a:solidFill>
                  <a:srgbClr val="FF0000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  <a:reflection blurRad="6350" stA="55000" endA="300" endPos="45500" dir="5400000" sy="-100000" algn="bl" rotWithShape="0"/>
              </a:effectLst>
            </a:endParaRPr>
          </a:p>
          <a:p>
            <a:pPr algn="ctr"/>
            <a:r>
              <a:rPr lang="en-US" altLang="zh-CN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Data</a:t>
            </a:r>
            <a:r>
              <a:rPr lang="zh-CN" altLang="en-US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 </a:t>
            </a:r>
            <a:r>
              <a:rPr lang="en-US" altLang="zh-CN" sz="5400" b="1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  <a:reflection blurRad="6350" stA="55000" endA="300" endPos="45500" dir="5400000" sy="-100000" algn="bl" rotWithShape="0"/>
                </a:effectLst>
              </a:rPr>
              <a:t>Science</a:t>
            </a:r>
            <a:endParaRPr lang="en-US" sz="5400" b="1" dirty="0" smtClean="0">
              <a:ln w="6600">
                <a:solidFill>
                  <a:srgbClr val="FF0000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  <a:reflection blurRad="6350" stA="55000" endA="300" endPos="45500" dir="5400000" sy="-100000" algn="bl" rotWithShape="0"/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10050" y="1695450"/>
            <a:ext cx="1466850" cy="173355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4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altLang="zh-CN" dirty="0" smtClean="0"/>
              <a:t>is/</a:t>
            </a:r>
            <a:r>
              <a:rPr lang="en-US" dirty="0" smtClean="0"/>
              <a:t>isn’t Data Science?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>
                <a:solidFill>
                  <a:srgbClr val="C00000"/>
                </a:solidFill>
              </a:rPr>
              <a:t>×</a:t>
            </a:r>
            <a:r>
              <a:rPr lang="zh-CN" altLang="en-US" sz="2800" dirty="0" smtClean="0">
                <a:solidFill>
                  <a:srgbClr val="C00000"/>
                </a:solidFill>
              </a:rPr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Looking up a record in a </a:t>
            </a:r>
            <a:r>
              <a:rPr lang="en-US" sz="2800" dirty="0" smtClean="0"/>
              <a:t>database.</a:t>
            </a:r>
            <a:endParaRPr lang="zh-CN" altLang="en-US" sz="2800" dirty="0"/>
          </a:p>
          <a:p>
            <a:pPr marL="0" indent="0">
              <a:buNone/>
            </a:pPr>
            <a:r>
              <a:rPr lang="zh-CN" altLang="en-US" sz="2800" dirty="0" smtClean="0"/>
              <a:t>		</a:t>
            </a:r>
            <a:r>
              <a:rPr lang="en-US" sz="2400" dirty="0" smtClean="0"/>
              <a:t>No </a:t>
            </a:r>
            <a:r>
              <a:rPr lang="en-US" sz="2400" dirty="0"/>
              <a:t>pattern is revealed by this lookup</a:t>
            </a:r>
            <a:r>
              <a:rPr lang="en-US" sz="2400" dirty="0" smtClean="0"/>
              <a:t>.</a:t>
            </a: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zh-CN" altLang="en-US" sz="2800" dirty="0" smtClean="0">
                <a:solidFill>
                  <a:srgbClr val="00B050"/>
                </a:solidFill>
              </a:rPr>
              <a:t>√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Noting that some last names occur in certain geographical areas.</a:t>
            </a: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en-US" altLang="zh-CN" sz="2800" dirty="0" smtClean="0">
                <a:solidFill>
                  <a:srgbClr val="C00000"/>
                </a:solidFill>
              </a:rPr>
              <a:t>×</a:t>
            </a:r>
            <a:r>
              <a:rPr lang="zh-CN" altLang="en-US" sz="2800" dirty="0" smtClean="0">
                <a:solidFill>
                  <a:srgbClr val="C00000"/>
                </a:solidFill>
              </a:rPr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Searching for a term on Google</a:t>
            </a:r>
            <a:r>
              <a:rPr lang="en-US" sz="2800" dirty="0" smtClean="0"/>
              <a:t>.</a:t>
            </a:r>
            <a:endParaRPr lang="zh-CN" altLang="en-US" sz="2800" dirty="0" smtClean="0"/>
          </a:p>
          <a:p>
            <a:pPr marL="0" lvl="1" indent="0">
              <a:buNone/>
            </a:pPr>
            <a:r>
              <a:rPr lang="zh-CN" altLang="en-US" sz="2400" dirty="0" smtClean="0"/>
              <a:t>		</a:t>
            </a:r>
            <a:r>
              <a:rPr lang="en-US" sz="2400" dirty="0" smtClean="0"/>
              <a:t>This </a:t>
            </a:r>
            <a:r>
              <a:rPr lang="en-US" sz="2400" dirty="0"/>
              <a:t>is simply a “match” or “non-match</a:t>
            </a:r>
            <a:r>
              <a:rPr lang="en-US" sz="2400" dirty="0" smtClean="0"/>
              <a:t>”.</a:t>
            </a: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zh-CN" altLang="en-US" sz="2800" dirty="0" smtClean="0">
                <a:solidFill>
                  <a:srgbClr val="00B050"/>
                </a:solidFill>
              </a:rPr>
              <a:t>√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Taking all query results from Google and discovering that they can be grouped or categorized.</a:t>
            </a: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en-US" altLang="zh-CN" sz="2800" dirty="0" smtClean="0">
                <a:solidFill>
                  <a:srgbClr val="C00000"/>
                </a:solidFill>
              </a:rPr>
              <a:t>×</a:t>
            </a:r>
            <a:r>
              <a:rPr lang="zh-CN" altLang="en-US" sz="2800" dirty="0" smtClean="0">
                <a:solidFill>
                  <a:srgbClr val="C00000"/>
                </a:solidFill>
              </a:rPr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Testing a two-sample hypothesis in a clinical trial</a:t>
            </a:r>
            <a:r>
              <a:rPr lang="en-US" sz="2800" dirty="0" smtClean="0"/>
              <a:t>.</a:t>
            </a:r>
            <a:endParaRPr lang="zh-CN" altLang="en-US" sz="2800" dirty="0" smtClean="0"/>
          </a:p>
          <a:p>
            <a:pPr marL="0" lvl="1" indent="0">
              <a:buNone/>
            </a:pPr>
            <a:r>
              <a:rPr lang="zh-CN" altLang="en-US" sz="2400" dirty="0" smtClean="0"/>
              <a:t>		</a:t>
            </a:r>
            <a:r>
              <a:rPr lang="en-US" sz="2400" dirty="0" smtClean="0"/>
              <a:t>The </a:t>
            </a:r>
            <a:r>
              <a:rPr lang="en-US" sz="2400" dirty="0"/>
              <a:t>dataset is often not large</a:t>
            </a:r>
            <a:r>
              <a:rPr lang="en-US" sz="2400" dirty="0" smtClean="0"/>
              <a:t>.</a:t>
            </a: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zh-CN" altLang="en-US" sz="2800" dirty="0" smtClean="0">
                <a:solidFill>
                  <a:srgbClr val="00B050"/>
                </a:solidFill>
              </a:rPr>
              <a:t>√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/>
              <a:t>When doing multiple tests across many different genes, identifying very strongly significant genes</a:t>
            </a:r>
            <a:r>
              <a:rPr lang="en-US" sz="2800" dirty="0" smtClean="0"/>
              <a:t>.</a:t>
            </a:r>
            <a:endParaRPr lang="zh-CN" alt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916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  </a:t>
            </a:r>
            <a:r>
              <a:rPr lang="en-US" altLang="zh-CN" sz="2800" dirty="0" smtClean="0"/>
              <a:t>]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Find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the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most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popular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hobby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among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us.</a:t>
            </a:r>
            <a:endParaRPr lang="zh-CN" altLang="en-US" sz="2800" dirty="0" smtClean="0"/>
          </a:p>
          <a:p>
            <a:pPr marL="0" indent="0">
              <a:buNone/>
            </a:pPr>
            <a:endParaRPr lang="zh-CN" altLang="en-US" sz="2800" dirty="0" smtClean="0"/>
          </a:p>
          <a:p>
            <a:pPr marL="0" indent="0">
              <a:buNone/>
            </a:pPr>
            <a:r>
              <a:rPr lang="en-US" altLang="zh-CN" sz="2800" dirty="0" smtClean="0"/>
              <a:t>If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ask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you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the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“research”,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what’s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the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first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step?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221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50127" y="1311023"/>
            <a:ext cx="1828800" cy="4572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Datasets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50127" y="2094475"/>
            <a:ext cx="1828800" cy="73152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Application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Problems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66755" y="2094475"/>
            <a:ext cx="22860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66755" y="3485031"/>
            <a:ext cx="22860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966755" y="1311023"/>
            <a:ext cx="18288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40583" y="1311023"/>
            <a:ext cx="18288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840583" y="3485031"/>
            <a:ext cx="18288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966755" y="4569164"/>
            <a:ext cx="32004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206240" y="5267708"/>
            <a:ext cx="2721429" cy="4572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Knowledge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(patterns,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etc.)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419704" y="5130548"/>
            <a:ext cx="1410789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/>
          <p:cNvCxnSpPr>
            <a:stCxn id="5" idx="3"/>
            <a:endCxn id="11" idx="1"/>
          </p:cNvCxnSpPr>
          <p:nvPr/>
        </p:nvCxnSpPr>
        <p:spPr>
          <a:xfrm>
            <a:off x="3378927" y="1539623"/>
            <a:ext cx="587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3"/>
            <a:endCxn id="12" idx="1"/>
          </p:cNvCxnSpPr>
          <p:nvPr/>
        </p:nvCxnSpPr>
        <p:spPr>
          <a:xfrm>
            <a:off x="5795555" y="1539623"/>
            <a:ext cx="10450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2" idx="2"/>
            <a:endCxn id="14" idx="0"/>
          </p:cNvCxnSpPr>
          <p:nvPr/>
        </p:nvCxnSpPr>
        <p:spPr>
          <a:xfrm>
            <a:off x="7754983" y="1768223"/>
            <a:ext cx="0" cy="17168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7" idx="3"/>
            <a:endCxn id="8" idx="1"/>
          </p:cNvCxnSpPr>
          <p:nvPr/>
        </p:nvCxnSpPr>
        <p:spPr>
          <a:xfrm>
            <a:off x="3378927" y="2460235"/>
            <a:ext cx="587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8" idx="2"/>
            <a:endCxn id="9" idx="0"/>
          </p:cNvCxnSpPr>
          <p:nvPr/>
        </p:nvCxnSpPr>
        <p:spPr>
          <a:xfrm>
            <a:off x="5109755" y="2825995"/>
            <a:ext cx="0" cy="6590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3735978" y="2974564"/>
            <a:ext cx="1270363" cy="36189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1" name="Straight Arrow Connector 40"/>
          <p:cNvCxnSpPr>
            <a:stCxn id="9" idx="2"/>
            <a:endCxn id="15" idx="0"/>
          </p:cNvCxnSpPr>
          <p:nvPr/>
        </p:nvCxnSpPr>
        <p:spPr>
          <a:xfrm>
            <a:off x="5109755" y="4216551"/>
            <a:ext cx="457200" cy="3526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4" idx="2"/>
            <a:endCxn id="15" idx="0"/>
          </p:cNvCxnSpPr>
          <p:nvPr/>
        </p:nvCxnSpPr>
        <p:spPr>
          <a:xfrm flipH="1">
            <a:off x="5566955" y="4216551"/>
            <a:ext cx="2188028" cy="3526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5" idx="2"/>
            <a:endCxn id="16" idx="0"/>
          </p:cNvCxnSpPr>
          <p:nvPr/>
        </p:nvCxnSpPr>
        <p:spPr>
          <a:xfrm>
            <a:off x="5566955" y="5026364"/>
            <a:ext cx="0" cy="2413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6" idx="3"/>
            <a:endCxn id="17" idx="1"/>
          </p:cNvCxnSpPr>
          <p:nvPr/>
        </p:nvCxnSpPr>
        <p:spPr>
          <a:xfrm>
            <a:off x="6927669" y="5496308"/>
            <a:ext cx="4920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7" idx="3"/>
            <a:endCxn id="15" idx="3"/>
          </p:cNvCxnSpPr>
          <p:nvPr/>
        </p:nvCxnSpPr>
        <p:spPr>
          <a:xfrm flipH="1" flipV="1">
            <a:off x="7167155" y="4797764"/>
            <a:ext cx="1663338" cy="698544"/>
          </a:xfrm>
          <a:prstGeom prst="bentConnector3">
            <a:avLst>
              <a:gd name="adj1" fmla="val -13743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164385" y="2857554"/>
            <a:ext cx="526297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Datasets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Application</a:t>
            </a:r>
            <a:r>
              <a:rPr lang="zh-CN" altLang="en-US" dirty="0"/>
              <a:t> </a:t>
            </a:r>
            <a:r>
              <a:rPr lang="en-US" altLang="zh-CN" dirty="0"/>
              <a:t>Problems</a:t>
            </a: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Cleaning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Integration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endParaRPr lang="zh-CN" altLang="en-US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Informal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r>
              <a:rPr lang="en-US" altLang="zh-CN" dirty="0" smtClean="0"/>
              <a:t>(Task)</a:t>
            </a:r>
            <a:r>
              <a:rPr lang="zh-CN" altLang="en-US" dirty="0" smtClean="0"/>
              <a:t> </a:t>
            </a:r>
            <a:r>
              <a:rPr lang="en-US" altLang="zh-CN" dirty="0" smtClean="0"/>
              <a:t>Def.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Task-Relevant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Selection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Formal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r>
              <a:rPr lang="en-US" altLang="zh-CN" dirty="0" smtClean="0"/>
              <a:t>Def.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Notations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 smtClean="0"/>
              <a:t>Mining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 smtClean="0"/>
              <a:t>Knowledge</a:t>
            </a:r>
            <a:r>
              <a:rPr lang="zh-CN" altLang="en-US" dirty="0" smtClean="0"/>
              <a:t> </a:t>
            </a:r>
            <a:r>
              <a:rPr lang="en-US" altLang="zh-CN" dirty="0" smtClean="0"/>
              <a:t>(patterns,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descriptions,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relations,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etc.)</a:t>
            </a:r>
            <a:endParaRPr lang="zh-CN" altLang="en-US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Pattern</a:t>
            </a:r>
            <a:r>
              <a:rPr lang="zh-CN" altLang="en-US" dirty="0"/>
              <a:t> </a:t>
            </a:r>
            <a:r>
              <a:rPr lang="en-US" altLang="zh-CN" dirty="0" smtClean="0"/>
              <a:t>evaluation</a:t>
            </a:r>
            <a:endParaRPr lang="zh-CN" altLang="en-US" dirty="0"/>
          </a:p>
        </p:txBody>
      </p:sp>
      <p:sp>
        <p:nvSpPr>
          <p:cNvPr id="71" name="Up-Down Arrow 70"/>
          <p:cNvSpPr/>
          <p:nvPr/>
        </p:nvSpPr>
        <p:spPr>
          <a:xfrm>
            <a:off x="2325189" y="1768223"/>
            <a:ext cx="182880" cy="326252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Up-Down Arrow 71"/>
          <p:cNvSpPr/>
          <p:nvPr/>
        </p:nvSpPr>
        <p:spPr>
          <a:xfrm rot="8506511">
            <a:off x="6394946" y="2755567"/>
            <a:ext cx="303444" cy="872374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09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257800"/>
          </a:xfrm>
        </p:spPr>
        <p:txBody>
          <a:bodyPr>
            <a:normAutofit fontScale="70000" lnSpcReduction="20000"/>
          </a:bodyPr>
          <a:lstStyle/>
          <a:p>
            <a:pPr>
              <a:buFont typeface="+mj-lt"/>
              <a:buAutoNum type="arabicPeriod"/>
            </a:pPr>
            <a:r>
              <a:rPr lang="en-US" altLang="zh-CN" b="1" dirty="0" smtClean="0"/>
              <a:t>Datasets: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Walmart</a:t>
            </a:r>
            <a:r>
              <a:rPr lang="zh-CN" altLang="en-US" dirty="0" smtClean="0"/>
              <a:t> </a:t>
            </a:r>
            <a:r>
              <a:rPr lang="en-US" altLang="zh-CN" dirty="0"/>
              <a:t>t</a:t>
            </a:r>
            <a:r>
              <a:rPr lang="en-US" altLang="zh-CN" dirty="0" smtClean="0"/>
              <a:t>ransaction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Application</a:t>
            </a:r>
            <a:r>
              <a:rPr lang="zh-CN" altLang="en-US" b="1" dirty="0"/>
              <a:t> </a:t>
            </a:r>
            <a:r>
              <a:rPr lang="en-US" altLang="zh-CN" b="1" dirty="0" smtClean="0"/>
              <a:t>Problems: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Optimize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products</a:t>
            </a:r>
            <a:r>
              <a:rPr lang="zh-CN" altLang="en-US" dirty="0" smtClean="0"/>
              <a:t> </a:t>
            </a:r>
            <a:r>
              <a:rPr lang="en-US" altLang="zh-CN" dirty="0" smtClean="0"/>
              <a:t>placement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sales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Data</a:t>
            </a:r>
            <a:r>
              <a:rPr lang="zh-CN" altLang="en-US" b="1" dirty="0"/>
              <a:t> </a:t>
            </a:r>
            <a:r>
              <a:rPr lang="en-US" altLang="zh-CN" b="1" dirty="0" smtClean="0"/>
              <a:t>Cleaning: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Incomplete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data,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noisy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data,</a:t>
            </a:r>
            <a:r>
              <a:rPr lang="zh-CN" altLang="en-US" dirty="0" smtClean="0"/>
              <a:t> </a:t>
            </a:r>
            <a:r>
              <a:rPr lang="en-US" altLang="zh-CN" dirty="0" smtClean="0"/>
              <a:t>etc.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Data</a:t>
            </a:r>
            <a:r>
              <a:rPr lang="zh-CN" altLang="en-US" b="1" dirty="0"/>
              <a:t> </a:t>
            </a:r>
            <a:r>
              <a:rPr lang="en-US" altLang="zh-CN" b="1" dirty="0" smtClean="0"/>
              <a:t>Integration:</a:t>
            </a:r>
            <a:r>
              <a:rPr lang="zh-CN" altLang="en-US" b="1" dirty="0" smtClean="0"/>
              <a:t> </a:t>
            </a:r>
            <a:r>
              <a:rPr lang="en-US" altLang="zh-CN" dirty="0"/>
              <a:t>M</a:t>
            </a:r>
            <a:r>
              <a:rPr lang="en-US" altLang="zh-CN" dirty="0" smtClean="0"/>
              <a:t>ultiple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operational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databases</a:t>
            </a:r>
            <a:r>
              <a:rPr lang="zh-CN" altLang="en-US" dirty="0" smtClean="0"/>
              <a:t> </a:t>
            </a:r>
            <a:r>
              <a:rPr lang="en-US" altLang="zh-CN" dirty="0" smtClean="0"/>
              <a:t>(markets)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 smtClean="0"/>
              <a:t>Informal</a:t>
            </a:r>
            <a:r>
              <a:rPr lang="zh-CN" altLang="en-US" b="1" dirty="0" smtClean="0"/>
              <a:t> </a:t>
            </a:r>
            <a:r>
              <a:rPr lang="en-US" altLang="zh-CN" b="1" dirty="0"/>
              <a:t>Problem</a:t>
            </a:r>
            <a:r>
              <a:rPr lang="zh-CN" altLang="en-US" b="1" dirty="0"/>
              <a:t> </a:t>
            </a:r>
            <a:r>
              <a:rPr lang="en-US" altLang="zh-CN" b="1" dirty="0"/>
              <a:t>(Task)</a:t>
            </a:r>
            <a:r>
              <a:rPr lang="zh-CN" altLang="en-US" b="1" dirty="0"/>
              <a:t> </a:t>
            </a:r>
            <a:r>
              <a:rPr lang="en-US" altLang="zh-CN" b="1" dirty="0"/>
              <a:t>Def</a:t>
            </a:r>
            <a:r>
              <a:rPr lang="en-US" altLang="zh-CN" b="1" dirty="0" smtClean="0"/>
              <a:t>.:</a:t>
            </a:r>
            <a:r>
              <a:rPr lang="zh-CN" altLang="en-US" b="1" dirty="0"/>
              <a:t> </a:t>
            </a:r>
            <a:r>
              <a:rPr lang="en-US" altLang="zh-CN" dirty="0" smtClean="0"/>
              <a:t>Given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transactions,</a:t>
            </a:r>
            <a:r>
              <a:rPr lang="zh-CN" altLang="en-US" dirty="0" smtClean="0"/>
              <a:t> </a:t>
            </a:r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items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often</a:t>
            </a:r>
            <a:r>
              <a:rPr lang="zh-CN" altLang="en-US" dirty="0" smtClean="0"/>
              <a:t> </a:t>
            </a:r>
            <a:r>
              <a:rPr lang="en-US" altLang="zh-CN" dirty="0" smtClean="0"/>
              <a:t>purchased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together?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Task-Relevant</a:t>
            </a:r>
            <a:r>
              <a:rPr lang="zh-CN" altLang="en-US" b="1" dirty="0"/>
              <a:t> </a:t>
            </a:r>
            <a:r>
              <a:rPr lang="en-US" altLang="zh-CN" b="1" dirty="0"/>
              <a:t>Data</a:t>
            </a:r>
            <a:r>
              <a:rPr lang="zh-CN" altLang="en-US" b="1" dirty="0"/>
              <a:t> </a:t>
            </a:r>
            <a:r>
              <a:rPr lang="en-US" altLang="zh-CN" b="1" dirty="0" smtClean="0"/>
              <a:t>Selection:</a:t>
            </a:r>
            <a:r>
              <a:rPr lang="zh-CN" altLang="en-US" b="1" dirty="0" smtClean="0"/>
              <a:t> </a:t>
            </a:r>
            <a:r>
              <a:rPr lang="en-US" altLang="zh-CN" dirty="0"/>
              <a:t>I</a:t>
            </a:r>
            <a:r>
              <a:rPr lang="en-US" altLang="zh-CN" dirty="0" smtClean="0"/>
              <a:t>nput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validation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task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Formal</a:t>
            </a:r>
            <a:r>
              <a:rPr lang="zh-CN" altLang="en-US" b="1" dirty="0"/>
              <a:t> </a:t>
            </a:r>
            <a:r>
              <a:rPr lang="en-US" altLang="zh-CN" b="1" dirty="0"/>
              <a:t>Problem</a:t>
            </a:r>
            <a:r>
              <a:rPr lang="zh-CN" altLang="en-US" b="1" dirty="0"/>
              <a:t> </a:t>
            </a:r>
            <a:r>
              <a:rPr lang="en-US" altLang="zh-CN" b="1" dirty="0"/>
              <a:t>Def</a:t>
            </a:r>
            <a:r>
              <a:rPr lang="en-US" altLang="zh-CN" b="1" dirty="0" smtClean="0"/>
              <a:t>.: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Given</a:t>
            </a:r>
            <a:r>
              <a:rPr lang="zh-CN" altLang="en-US" dirty="0" smtClean="0"/>
              <a:t> </a:t>
            </a:r>
            <a:r>
              <a:rPr lang="en-US" altLang="zh-CN" i="1" dirty="0"/>
              <a:t>T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{T</a:t>
            </a:r>
            <a:r>
              <a:rPr lang="en-US" altLang="zh-CN" baseline="-25000" dirty="0" smtClean="0"/>
              <a:t>1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mr-IN" altLang="zh-CN" dirty="0" smtClean="0"/>
              <a:t>…</a:t>
            </a:r>
            <a:r>
              <a:rPr lang="en-US" altLang="zh-CN" dirty="0" smtClean="0"/>
              <a:t>}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</a:t>
            </a:r>
            <a:r>
              <a:rPr lang="en-US" altLang="zh-CN" baseline="-25000" dirty="0" err="1" smtClean="0"/>
              <a:t>i</a:t>
            </a:r>
            <a:r>
              <a:rPr lang="zh-CN" altLang="en-US" dirty="0" smtClean="0"/>
              <a:t> ⊆</a:t>
            </a:r>
            <a:r>
              <a:rPr lang="en-US" altLang="zh-CN" dirty="0" smtClean="0"/>
              <a:t>X,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</a:t>
            </a:r>
            <a:r>
              <a:rPr lang="zh-CN" altLang="en-US" dirty="0" smtClean="0"/>
              <a:t> </a:t>
            </a:r>
            <a:r>
              <a:rPr lang="en-US" altLang="zh-CN" i="1" dirty="0" smtClean="0"/>
              <a:t>associations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X</a:t>
            </a:r>
            <a:r>
              <a:rPr lang="en-US" altLang="zh-CN" baseline="-25000" dirty="0" err="1" smtClean="0"/>
              <a:t>j</a:t>
            </a:r>
            <a:r>
              <a:rPr lang="zh-CN" altLang="en-US" dirty="0" smtClean="0"/>
              <a:t> </a:t>
            </a:r>
            <a:r>
              <a:rPr lang="zh-CN" altLang="en-US" dirty="0" smtClean="0">
                <a:sym typeface="Wingdings"/>
              </a:rPr>
              <a:t> </a:t>
            </a:r>
            <a:r>
              <a:rPr lang="en-US" altLang="zh-CN" dirty="0" err="1" smtClean="0">
                <a:sym typeface="Wingdings"/>
              </a:rPr>
              <a:t>X</a:t>
            </a:r>
            <a:r>
              <a:rPr lang="en-US" altLang="zh-CN" baseline="-25000" dirty="0" err="1" smtClean="0">
                <a:sym typeface="Wingdings"/>
              </a:rPr>
              <a:t>k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that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have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high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i="1" dirty="0" smtClean="0">
                <a:sym typeface="Wingdings"/>
              </a:rPr>
              <a:t>support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dirty="0" smtClean="0">
                <a:sym typeface="Wingdings"/>
              </a:rPr>
              <a:t>and</a:t>
            </a:r>
            <a:r>
              <a:rPr lang="zh-CN" altLang="en-US" dirty="0" smtClean="0">
                <a:sym typeface="Wingdings"/>
              </a:rPr>
              <a:t> </a:t>
            </a:r>
            <a:r>
              <a:rPr lang="en-US" altLang="zh-CN" i="1" dirty="0" smtClean="0">
                <a:sym typeface="Wingdings"/>
              </a:rPr>
              <a:t>confidence</a:t>
            </a:r>
            <a:r>
              <a:rPr lang="en-US" altLang="zh-CN" dirty="0" smtClean="0">
                <a:sym typeface="Wingdings"/>
              </a:rPr>
              <a:t>.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 smtClean="0"/>
              <a:t>Notations: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Transaction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i="1" dirty="0" smtClean="0"/>
              <a:t>T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itemset</a:t>
            </a:r>
            <a:r>
              <a:rPr lang="en-US" altLang="zh-CN" dirty="0" smtClean="0"/>
              <a:t>/transaction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T</a:t>
            </a:r>
            <a:r>
              <a:rPr lang="en-US" altLang="zh-CN" baseline="-25000" dirty="0" err="1" smtClean="0"/>
              <a:t>i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/>
              <a:t> </a:t>
            </a:r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items</a:t>
            </a:r>
            <a:r>
              <a:rPr lang="zh-CN" altLang="en-US" dirty="0" smtClean="0"/>
              <a:t> </a:t>
            </a:r>
            <a:r>
              <a:rPr lang="en-US" altLang="zh-CN" dirty="0" smtClean="0"/>
              <a:t>X,</a:t>
            </a:r>
            <a:r>
              <a:rPr lang="zh-CN" altLang="en-US" dirty="0" smtClean="0"/>
              <a:t> </a:t>
            </a:r>
            <a:r>
              <a:rPr lang="en-US" altLang="zh-CN" dirty="0" smtClean="0"/>
              <a:t>items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X</a:t>
            </a:r>
            <a:r>
              <a:rPr lang="en-US" altLang="zh-CN" baseline="-25000" dirty="0" err="1" smtClean="0"/>
              <a:t>j</a:t>
            </a:r>
            <a:endParaRPr lang="zh-CN" altLang="en-US" baseline="-25000" dirty="0" smtClean="0"/>
          </a:p>
          <a:p>
            <a:pPr>
              <a:buFont typeface="+mj-lt"/>
              <a:buAutoNum type="arabicPeriod"/>
            </a:pPr>
            <a:r>
              <a:rPr lang="en-US" altLang="zh-CN" b="1" dirty="0" smtClean="0"/>
              <a:t>Data</a:t>
            </a:r>
            <a:r>
              <a:rPr lang="zh-CN" altLang="en-US" b="1" dirty="0" smtClean="0"/>
              <a:t> </a:t>
            </a:r>
            <a:r>
              <a:rPr lang="en-US" altLang="zh-CN" b="1" dirty="0"/>
              <a:t>Mining:</a:t>
            </a:r>
            <a:r>
              <a:rPr lang="zh-CN" altLang="en-US" b="1" dirty="0"/>
              <a:t> </a:t>
            </a:r>
            <a:r>
              <a:rPr lang="en-US" altLang="zh-CN" dirty="0"/>
              <a:t>Propose</a:t>
            </a:r>
            <a:r>
              <a:rPr lang="zh-CN" altLang="en-US" dirty="0"/>
              <a:t> </a:t>
            </a:r>
            <a:r>
              <a:rPr lang="en-US" altLang="zh-CN" dirty="0"/>
              <a:t>an</a:t>
            </a:r>
            <a:r>
              <a:rPr lang="zh-CN" altLang="en-US" dirty="0"/>
              <a:t> </a:t>
            </a:r>
            <a:r>
              <a:rPr lang="en-US" altLang="zh-CN" dirty="0" smtClean="0"/>
              <a:t>approach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association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mining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Knowledge</a:t>
            </a:r>
            <a:r>
              <a:rPr lang="zh-CN" altLang="en-US" b="1" dirty="0"/>
              <a:t> </a:t>
            </a:r>
            <a:r>
              <a:rPr lang="en-US" altLang="zh-CN" b="1" dirty="0"/>
              <a:t>(patterns,</a:t>
            </a:r>
            <a:r>
              <a:rPr lang="zh-CN" altLang="en-US" b="1" dirty="0"/>
              <a:t> </a:t>
            </a:r>
            <a:r>
              <a:rPr lang="en-US" altLang="zh-CN" b="1" dirty="0"/>
              <a:t>etc</a:t>
            </a:r>
            <a:r>
              <a:rPr lang="en-US" altLang="zh-CN" b="1" dirty="0" smtClean="0"/>
              <a:t>.):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associations</a:t>
            </a:r>
            <a:endParaRPr lang="zh-CN" altLang="en-US" dirty="0"/>
          </a:p>
          <a:p>
            <a:pPr>
              <a:buFont typeface="+mj-lt"/>
              <a:buAutoNum type="arabicPeriod"/>
            </a:pPr>
            <a:r>
              <a:rPr lang="en-US" altLang="zh-CN" b="1" dirty="0"/>
              <a:t>Pattern</a:t>
            </a:r>
            <a:r>
              <a:rPr lang="zh-CN" altLang="en-US" b="1" dirty="0"/>
              <a:t> </a:t>
            </a:r>
            <a:r>
              <a:rPr lang="en-US" altLang="zh-CN" b="1" dirty="0" smtClean="0"/>
              <a:t>evaluation:</a:t>
            </a:r>
            <a:r>
              <a:rPr lang="zh-CN" altLang="en-US" b="1" dirty="0" smtClean="0"/>
              <a:t> </a:t>
            </a:r>
            <a:r>
              <a:rPr lang="en-US" altLang="zh-CN" dirty="0" smtClean="0"/>
              <a:t>Sales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increase?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137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Research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550127" y="1311023"/>
            <a:ext cx="1828800" cy="4572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Datasets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50127" y="2094475"/>
            <a:ext cx="1828800" cy="73152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Application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Problems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66755" y="2094475"/>
            <a:ext cx="22860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Informal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Problem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(Task)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Definition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66755" y="3485031"/>
            <a:ext cx="22860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</a:rPr>
              <a:t>F</a:t>
            </a:r>
            <a:r>
              <a:rPr lang="en-US" altLang="zh-CN" dirty="0" smtClean="0">
                <a:solidFill>
                  <a:schemeClr val="tx1"/>
                </a:solidFill>
              </a:rPr>
              <a:t>ormal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(Learning?)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Problem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Definition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966755" y="1311023"/>
            <a:ext cx="18288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Cleaning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840583" y="1311023"/>
            <a:ext cx="18288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Integration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840583" y="3485031"/>
            <a:ext cx="1828800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Task-Relevant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Selection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966755" y="4569164"/>
            <a:ext cx="3200400" cy="45720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Data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Mining/Machine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Learning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206240" y="5267708"/>
            <a:ext cx="2721429" cy="457200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Knowledge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(patterns,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etc.)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7419704" y="5130548"/>
            <a:ext cx="1410789" cy="731520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Pattern</a:t>
            </a:r>
            <a:r>
              <a:rPr lang="zh-CN" altLang="en-US" dirty="0" smtClean="0">
                <a:solidFill>
                  <a:schemeClr val="tx1"/>
                </a:solidFill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</a:rPr>
              <a:t>evaluation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/>
          <p:cNvCxnSpPr>
            <a:stCxn id="5" idx="3"/>
            <a:endCxn id="11" idx="1"/>
          </p:cNvCxnSpPr>
          <p:nvPr/>
        </p:nvCxnSpPr>
        <p:spPr>
          <a:xfrm>
            <a:off x="3378927" y="1539623"/>
            <a:ext cx="587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3"/>
            <a:endCxn id="12" idx="1"/>
          </p:cNvCxnSpPr>
          <p:nvPr/>
        </p:nvCxnSpPr>
        <p:spPr>
          <a:xfrm>
            <a:off x="5795555" y="1539623"/>
            <a:ext cx="10450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2" idx="2"/>
            <a:endCxn id="14" idx="0"/>
          </p:cNvCxnSpPr>
          <p:nvPr/>
        </p:nvCxnSpPr>
        <p:spPr>
          <a:xfrm>
            <a:off x="7754983" y="1768223"/>
            <a:ext cx="0" cy="171680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7" idx="3"/>
            <a:endCxn id="8" idx="1"/>
          </p:cNvCxnSpPr>
          <p:nvPr/>
        </p:nvCxnSpPr>
        <p:spPr>
          <a:xfrm>
            <a:off x="3378927" y="2460235"/>
            <a:ext cx="5878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8" idx="2"/>
            <a:endCxn id="9" idx="0"/>
          </p:cNvCxnSpPr>
          <p:nvPr/>
        </p:nvCxnSpPr>
        <p:spPr>
          <a:xfrm>
            <a:off x="5109755" y="2825995"/>
            <a:ext cx="0" cy="65903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3735978" y="2974564"/>
            <a:ext cx="1270363" cy="36189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Notations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1" name="Straight Arrow Connector 40"/>
          <p:cNvCxnSpPr>
            <a:stCxn id="9" idx="2"/>
            <a:endCxn id="15" idx="0"/>
          </p:cNvCxnSpPr>
          <p:nvPr/>
        </p:nvCxnSpPr>
        <p:spPr>
          <a:xfrm>
            <a:off x="5109755" y="4216551"/>
            <a:ext cx="457200" cy="3526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14" idx="2"/>
            <a:endCxn id="15" idx="0"/>
          </p:cNvCxnSpPr>
          <p:nvPr/>
        </p:nvCxnSpPr>
        <p:spPr>
          <a:xfrm flipH="1">
            <a:off x="5566955" y="4216551"/>
            <a:ext cx="2188028" cy="3526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5" idx="2"/>
            <a:endCxn id="16" idx="0"/>
          </p:cNvCxnSpPr>
          <p:nvPr/>
        </p:nvCxnSpPr>
        <p:spPr>
          <a:xfrm>
            <a:off x="5566955" y="5026364"/>
            <a:ext cx="0" cy="24134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16" idx="3"/>
            <a:endCxn id="17" idx="1"/>
          </p:cNvCxnSpPr>
          <p:nvPr/>
        </p:nvCxnSpPr>
        <p:spPr>
          <a:xfrm>
            <a:off x="6927669" y="5496308"/>
            <a:ext cx="492035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Elbow Connector 54"/>
          <p:cNvCxnSpPr>
            <a:stCxn id="17" idx="3"/>
            <a:endCxn id="15" idx="3"/>
          </p:cNvCxnSpPr>
          <p:nvPr/>
        </p:nvCxnSpPr>
        <p:spPr>
          <a:xfrm flipH="1" flipV="1">
            <a:off x="7167155" y="4797764"/>
            <a:ext cx="1663338" cy="698544"/>
          </a:xfrm>
          <a:prstGeom prst="bentConnector3">
            <a:avLst>
              <a:gd name="adj1" fmla="val -13743"/>
            </a:avLst>
          </a:prstGeom>
          <a:ln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Up-Down Arrow 70"/>
          <p:cNvSpPr/>
          <p:nvPr/>
        </p:nvSpPr>
        <p:spPr>
          <a:xfrm>
            <a:off x="2325189" y="1768223"/>
            <a:ext cx="182880" cy="326252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Up-Down Arrow 71"/>
          <p:cNvSpPr/>
          <p:nvPr/>
        </p:nvSpPr>
        <p:spPr>
          <a:xfrm rot="8506511">
            <a:off x="6394946" y="2755567"/>
            <a:ext cx="303444" cy="872374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117567" y="3380847"/>
            <a:ext cx="35814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What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may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cost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most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of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time?</a:t>
            </a:r>
            <a:endParaRPr lang="zh-CN" alt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/>
              <a:t>__________</a:t>
            </a:r>
            <a:endParaRPr lang="zh-CN" alt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 smtClean="0"/>
              <a:t>__________</a:t>
            </a:r>
            <a:endParaRPr lang="zh-CN" altLang="en-US" sz="2000" dirty="0"/>
          </a:p>
          <a:p>
            <a:r>
              <a:rPr lang="en-US" altLang="zh-CN" sz="2000" dirty="0" smtClean="0"/>
              <a:t>What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most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difficult?</a:t>
            </a:r>
            <a:endParaRPr lang="zh-CN" alt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 smtClean="0"/>
              <a:t>__________</a:t>
            </a:r>
            <a:endParaRPr lang="zh-CN" alt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 smtClean="0"/>
              <a:t>__________</a:t>
            </a:r>
            <a:endParaRPr lang="zh-CN" altLang="en-US" sz="2000" dirty="0" smtClean="0"/>
          </a:p>
          <a:p>
            <a:r>
              <a:rPr lang="en-US" altLang="zh-CN" sz="2000" dirty="0" smtClean="0"/>
              <a:t>What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is</a:t>
            </a:r>
            <a:r>
              <a:rPr lang="zh-CN" altLang="en-US" sz="2000" dirty="0"/>
              <a:t> </a:t>
            </a:r>
            <a:r>
              <a:rPr lang="en-US" altLang="zh-CN" sz="2000" dirty="0" smtClean="0"/>
              <a:t>engineering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effort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and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what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makes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discovery?</a:t>
            </a:r>
            <a:endParaRPr lang="zh-CN" altLang="en-US" sz="2000" dirty="0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/>
              <a:t>__________</a:t>
            </a:r>
            <a:endParaRPr lang="zh-CN" altLang="en-US" sz="2000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sz="2000" dirty="0" smtClean="0"/>
              <a:t>__________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727038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Machine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“A computer program is said to </a:t>
            </a:r>
            <a:r>
              <a:rPr lang="en-US" sz="2800" i="1" dirty="0">
                <a:solidFill>
                  <a:srgbClr val="C00000"/>
                </a:solidFill>
              </a:rPr>
              <a:t>learn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/>
              <a:t>from experience, E, with respect to some class of tasks, T, and performance measure, P, if its performance at tasks in T, as measured by P, improves with experience, E.” </a:t>
            </a:r>
            <a:r>
              <a:rPr lang="en-US" altLang="zh-CN" sz="2800" dirty="0" smtClean="0"/>
              <a:t>—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>Tom </a:t>
            </a:r>
            <a:r>
              <a:rPr lang="en-US" sz="2800" dirty="0"/>
              <a:t>Mitchell, </a:t>
            </a:r>
            <a:r>
              <a:rPr lang="en-US" sz="2800" i="1" dirty="0"/>
              <a:t>Machine Learning </a:t>
            </a:r>
          </a:p>
          <a:p>
            <a:r>
              <a:rPr lang="en-US" sz="2800" dirty="0" smtClean="0"/>
              <a:t>“</a:t>
            </a:r>
            <a:r>
              <a:rPr lang="en-US" sz="2800" i="1" dirty="0">
                <a:solidFill>
                  <a:srgbClr val="C00000"/>
                </a:solidFill>
              </a:rPr>
              <a:t>Machine learning </a:t>
            </a:r>
            <a:r>
              <a:rPr lang="en-US" sz="2800" dirty="0"/>
              <a:t>algorithms have proven to be of great practical value in a variety of application domains. They are especially useful in </a:t>
            </a:r>
            <a:r>
              <a:rPr lang="en-US" sz="2800" i="1" dirty="0">
                <a:solidFill>
                  <a:srgbClr val="C00000"/>
                </a:solidFill>
              </a:rPr>
              <a:t>data mining problems</a:t>
            </a:r>
            <a:r>
              <a:rPr lang="en-US" sz="2800" dirty="0" smtClean="0"/>
              <a:t>...”</a:t>
            </a:r>
            <a:r>
              <a:rPr lang="en-US" altLang="zh-CN" sz="2800" dirty="0"/>
              <a:t> —</a:t>
            </a:r>
            <a:r>
              <a:rPr lang="zh-CN" altLang="en-US" sz="2800" dirty="0"/>
              <a:t> </a:t>
            </a:r>
            <a:r>
              <a:rPr lang="en-US" sz="2800" dirty="0" smtClean="0"/>
              <a:t>Tom </a:t>
            </a:r>
            <a:r>
              <a:rPr lang="en-US" sz="2800" dirty="0"/>
              <a:t>Mitchell, </a:t>
            </a:r>
            <a:r>
              <a:rPr lang="en-US" sz="2800" i="1" dirty="0"/>
              <a:t>Machine </a:t>
            </a:r>
            <a:r>
              <a:rPr lang="en-US" sz="2800" i="1" dirty="0" smtClean="0"/>
              <a:t>Learning</a:t>
            </a:r>
            <a:endParaRPr lang="en-US" sz="2800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740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Functionalities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Generalization</a:t>
            </a:r>
          </a:p>
          <a:p>
            <a:r>
              <a:rPr lang="en-US" altLang="zh-CN" sz="2400" dirty="0" smtClean="0"/>
              <a:t>Visualization</a:t>
            </a:r>
            <a:endParaRPr lang="zh-CN" altLang="en-US" sz="2400" dirty="0"/>
          </a:p>
          <a:p>
            <a:r>
              <a:rPr lang="en-US" altLang="zh-CN" sz="2400" dirty="0" smtClean="0"/>
              <a:t>Frequent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pattern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mining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association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mining</a:t>
            </a:r>
            <a:endParaRPr lang="zh-CN" altLang="en-US" sz="2400" dirty="0" smtClean="0"/>
          </a:p>
          <a:p>
            <a:r>
              <a:rPr lang="en-US" altLang="zh-CN" sz="2400" dirty="0" smtClean="0"/>
              <a:t>Classification</a:t>
            </a:r>
            <a:endParaRPr lang="en-US" altLang="zh-CN" sz="2400" dirty="0"/>
          </a:p>
          <a:p>
            <a:r>
              <a:rPr lang="en-US" altLang="zh-CN" sz="2400" dirty="0"/>
              <a:t>C</a:t>
            </a:r>
            <a:r>
              <a:rPr lang="en-US" altLang="zh-CN" sz="2400" dirty="0" smtClean="0"/>
              <a:t>lustering</a:t>
            </a:r>
            <a:endParaRPr lang="zh-CN" altLang="en-US" sz="2400" dirty="0" smtClean="0"/>
          </a:p>
          <a:p>
            <a:r>
              <a:rPr lang="en-US" altLang="zh-CN" sz="2400" dirty="0" smtClean="0"/>
              <a:t>Outlier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analysis*</a:t>
            </a:r>
            <a:endParaRPr lang="zh-CN" alt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16</a:t>
            </a:fld>
            <a:endParaRPr lang="en-US"/>
          </a:p>
        </p:txBody>
      </p:sp>
      <p:pic>
        <p:nvPicPr>
          <p:cNvPr id="5" name="Picture 6" descr="https://www.mathworks.com/matlabcentral/mlc-downloads/downloads/submissions/34795/versions/7/screensho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9603" y="4959413"/>
            <a:ext cx="1936202" cy="1452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http://www.aussurveys.com.au/wp-content/uploads/2013/09/img-cube-graphic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7566" y="4207281"/>
            <a:ext cx="4197894" cy="2331631"/>
          </a:xfrm>
          <a:prstGeom prst="rect">
            <a:avLst/>
          </a:prstGeom>
        </p:spPr>
      </p:pic>
      <p:pic>
        <p:nvPicPr>
          <p:cNvPr id="7" name="correlation plots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09404" y="2974932"/>
            <a:ext cx="5486401" cy="18693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pasted-image.tiff"/>
          <p:cNvPicPr>
            <a:picLocks noChangeAspect="1"/>
          </p:cNvPicPr>
          <p:nvPr/>
        </p:nvPicPr>
        <p:blipFill>
          <a:blip r:embed="rId5">
            <a:extLst/>
          </a:blip>
          <a:srcRect l="5639" t="5639" r="5639" b="5639"/>
          <a:stretch>
            <a:fillRect/>
          </a:stretch>
        </p:blipFill>
        <p:spPr>
          <a:xfrm>
            <a:off x="4444881" y="4959413"/>
            <a:ext cx="2385301" cy="178897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34079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Concrete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Can process raw data: data cleaning, data integration, data reduction, dimension reduction</a:t>
            </a:r>
          </a:p>
          <a:p>
            <a:r>
              <a:rPr lang="en-US" dirty="0" smtClean="0"/>
              <a:t>Can describe data cube concepts and technology that work on multi-dimensional data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Can use </a:t>
            </a:r>
            <a:r>
              <a:rPr lang="en-US" b="1" dirty="0" err="1" smtClean="0">
                <a:solidFill>
                  <a:srgbClr val="FF0000"/>
                </a:solidFill>
              </a:rPr>
              <a:t>Apriori</a:t>
            </a:r>
            <a:r>
              <a:rPr lang="en-US" b="1" dirty="0" smtClean="0">
                <a:solidFill>
                  <a:srgbClr val="FF0000"/>
                </a:solidFill>
              </a:rPr>
              <a:t> and FP-Growth for frequent pattern mining</a:t>
            </a:r>
          </a:p>
          <a:p>
            <a:r>
              <a:rPr lang="en-US" dirty="0" smtClean="0"/>
              <a:t>Can describe diverse patterns, sequential patterns, graph patterns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Can use Decision Tree, Naïve Bayes, Ensembles for classification</a:t>
            </a:r>
          </a:p>
          <a:p>
            <a:r>
              <a:rPr lang="en-US" dirty="0" smtClean="0"/>
              <a:t>Can describe SVMs and Neural Networks for classification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Can use K-Partitioning Methods (K-Means, etc.) for clustering</a:t>
            </a:r>
          </a:p>
          <a:p>
            <a:r>
              <a:rPr lang="en-US" dirty="0" smtClean="0"/>
              <a:t>Can describe Kernel-based Clustering and Density-based Clustering</a:t>
            </a:r>
          </a:p>
          <a:p>
            <a:r>
              <a:rPr lang="en-US" b="1" dirty="0" smtClean="0">
                <a:solidFill>
                  <a:srgbClr val="FF0000"/>
                </a:solidFill>
              </a:rPr>
              <a:t>Can use appropriate measures to evaluate results of different functionalities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12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Syllabus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Schedule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18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714917"/>
              </p:ext>
            </p:extLst>
          </p:nvPr>
        </p:nvGraphicFramePr>
        <p:xfrm>
          <a:off x="0" y="1190921"/>
          <a:ext cx="9144000" cy="556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88274"/>
                <a:gridCol w="4127863"/>
                <a:gridCol w="862149"/>
                <a:gridCol w="326571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Introduction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10-12R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 Naïve</a:t>
                      </a:r>
                      <a:r>
                        <a:rPr lang="en-US" baseline="0" dirty="0" smtClean="0"/>
                        <a:t> Bayes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08-24R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description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10-24T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</a:t>
                      </a:r>
                      <a:r>
                        <a:rPr lang="en-US" baseline="0" dirty="0" smtClean="0"/>
                        <a:t> Evaluation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08-29T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visualization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10-26R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</a:t>
                      </a:r>
                      <a:r>
                        <a:rPr lang="en-US" baseline="0" dirty="0" smtClean="0"/>
                        <a:t> Ensembles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08-31R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7030A0"/>
                          </a:solidFill>
                        </a:rPr>
                        <a:t>Project</a:t>
                      </a:r>
                      <a:r>
                        <a:rPr lang="zh-CN" altLang="en-US" b="1" baseline="0" dirty="0" smtClean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7030A0"/>
                          </a:solidFill>
                        </a:rPr>
                        <a:t>introduction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10-31T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 SVMs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09-05T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cleaning and data integration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11-02R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 Neural</a:t>
                      </a:r>
                      <a:r>
                        <a:rPr lang="en-US" baseline="0" dirty="0" smtClean="0"/>
                        <a:t> networks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09-07R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</a:t>
                      </a:r>
                      <a:r>
                        <a:rPr lang="en-US" altLang="zh-CN" dirty="0" smtClean="0"/>
                        <a:t>reduction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and</a:t>
                      </a:r>
                      <a:r>
                        <a:rPr lang="en-US" dirty="0" smtClean="0"/>
                        <a:t> dimension reduction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11-07T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Clustering: Concepts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cube:</a:t>
                      </a:r>
                      <a:r>
                        <a:rPr lang="en-US" baseline="0" dirty="0" smtClean="0"/>
                        <a:t> Concepts and operations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11-09R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Clustering:</a:t>
                      </a:r>
                      <a:r>
                        <a:rPr lang="en-US" baseline="0" dirty="0" smtClean="0"/>
                        <a:t> Partitioning methods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09-14R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cube: </a:t>
                      </a:r>
                      <a:r>
                        <a:rPr lang="en-US" baseline="0" dirty="0" smtClean="0"/>
                        <a:t>Data warehouse and OLAP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11-14T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Clustering:</a:t>
                      </a:r>
                      <a:r>
                        <a:rPr lang="en-US" baseline="0" dirty="0" smtClean="0"/>
                        <a:t> Kernel-based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09-19T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Frequent pattern mining: </a:t>
                      </a:r>
                      <a:r>
                        <a:rPr lang="en-US" dirty="0" err="1" smtClean="0"/>
                        <a:t>Apriori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11-16R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Clustering:</a:t>
                      </a:r>
                      <a:r>
                        <a:rPr lang="en-US" baseline="0" dirty="0" smtClean="0"/>
                        <a:t> Density-based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09-21R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Frequent pattern</a:t>
                      </a:r>
                      <a:r>
                        <a:rPr lang="en-US" baseline="0" dirty="0" smtClean="0"/>
                        <a:t> mining: FP-Growth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11-21T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Clustering: Evaluation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09-26T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Frequent pattern</a:t>
                      </a:r>
                      <a:r>
                        <a:rPr lang="en-US" baseline="0" dirty="0" smtClean="0"/>
                        <a:t> mining: </a:t>
                      </a:r>
                      <a:r>
                        <a:rPr lang="en-US" dirty="0" smtClean="0"/>
                        <a:t>Evaluation</a:t>
                      </a:r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11-28T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70C0"/>
                          </a:solidFill>
                        </a:rPr>
                        <a:t>Course review </a:t>
                      </a:r>
                      <a:r>
                        <a:rPr lang="en-US" altLang="zh-CN" b="1" dirty="0" smtClean="0">
                          <a:solidFill>
                            <a:srgbClr val="0070C0"/>
                          </a:solidFill>
                        </a:rPr>
                        <a:t>2</a:t>
                      </a:r>
                      <a:endParaRPr lang="en-US" b="1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09-28R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Frequent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pattern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mining: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Beyond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err="1" smtClean="0"/>
                        <a:t>itemset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11-30R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0070C0"/>
                          </a:solidFill>
                        </a:rPr>
                        <a:t>Course review </a:t>
                      </a:r>
                      <a:r>
                        <a:rPr lang="en-US" altLang="zh-CN" b="1" dirty="0" smtClean="0">
                          <a:solidFill>
                            <a:srgbClr val="0070C0"/>
                          </a:solidFill>
                        </a:rPr>
                        <a:t>3</a:t>
                      </a:r>
                      <a:endParaRPr lang="en-US" b="1" dirty="0">
                        <a:solidFill>
                          <a:srgbClr val="0070C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10-03T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chemeClr val="accent1"/>
                          </a:solidFill>
                        </a:rPr>
                        <a:t>Course</a:t>
                      </a:r>
                      <a:r>
                        <a:rPr lang="zh-CN" altLang="en-US" b="1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chemeClr val="accent1"/>
                          </a:solidFill>
                        </a:rPr>
                        <a:t>review</a:t>
                      </a:r>
                      <a:r>
                        <a:rPr lang="zh-CN" altLang="en-US" b="1" baseline="0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chemeClr val="accent1"/>
                          </a:solidFill>
                        </a:rPr>
                        <a:t>1</a:t>
                      </a:r>
                      <a:endParaRPr lang="en-US" b="1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12-05T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030A0"/>
                          </a:solidFill>
                        </a:rPr>
                        <a:t>Project presentation 1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10-05R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Mid-term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12-07R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7030A0"/>
                          </a:solidFill>
                        </a:rPr>
                        <a:t>Project presentation 2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10-10T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Classification: Decision tree induction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12-12T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Final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480450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600" dirty="0"/>
              <a:t>Five Written Assignments and One Project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19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2948786"/>
              </p:ext>
            </p:extLst>
          </p:nvPr>
        </p:nvGraphicFramePr>
        <p:xfrm>
          <a:off x="0" y="1190921"/>
          <a:ext cx="9144000" cy="5562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88274"/>
                <a:gridCol w="4127863"/>
                <a:gridCol w="862149"/>
                <a:gridCol w="326571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Introduction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10-12R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HW4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dirty="0" smtClean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08-24R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</a:t>
                      </a:r>
                      <a:r>
                        <a:rPr lang="en-US" altLang="zh-CN" dirty="0" smtClean="0"/>
                        <a:t>processing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10-24T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08-29T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HW1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10-26R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08-31R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7030A0"/>
                          </a:solidFill>
                        </a:rPr>
                        <a:t>Project</a:t>
                      </a:r>
                      <a:r>
                        <a:rPr lang="zh-CN" altLang="en-US" b="1" baseline="0" dirty="0" smtClean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7030A0"/>
                          </a:solidFill>
                        </a:rPr>
                        <a:t>introduction</a:t>
                      </a:r>
                      <a:r>
                        <a:rPr lang="zh-CN" altLang="en-US" b="1" baseline="0" dirty="0" smtClean="0">
                          <a:solidFill>
                            <a:srgbClr val="7030A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Project</a:t>
                      </a:r>
                      <a:r>
                        <a:rPr lang="zh-CN" altLang="en-US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10-31T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09-05T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11-02R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09-07R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11-07T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Clustering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Data cube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HW1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due,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HW2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11-09R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HW4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due,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HW5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dirty="0" smtClean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09-14R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11-14T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baseline="0" dirty="0" smtClean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09-19T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Frequent pattern mining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11-16R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09-21R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HW2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due,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HW3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out</a:t>
                      </a:r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11-21T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09-26T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11-28T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0070C0"/>
                          </a:solidFill>
                        </a:rPr>
                        <a:t>Course review </a:t>
                      </a:r>
                      <a:r>
                        <a:rPr lang="en-US" altLang="zh-CN" b="1" dirty="0" smtClean="0">
                          <a:solidFill>
                            <a:srgbClr val="0070C0"/>
                          </a:solidFill>
                        </a:rPr>
                        <a:t>2</a:t>
                      </a:r>
                      <a:r>
                        <a:rPr lang="zh-CN" altLang="en-US" b="1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HW5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due</a:t>
                      </a:r>
                      <a:endParaRPr lang="en-US" dirty="0" smtClean="0"/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09-28R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11-30R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0070C0"/>
                          </a:solidFill>
                        </a:rPr>
                        <a:t>Course review </a:t>
                      </a:r>
                      <a:r>
                        <a:rPr lang="en-US" altLang="zh-CN" b="1" dirty="0" smtClean="0">
                          <a:solidFill>
                            <a:srgbClr val="0070C0"/>
                          </a:solidFill>
                        </a:rPr>
                        <a:t>3</a:t>
                      </a:r>
                      <a:r>
                        <a:rPr lang="zh-CN" altLang="en-US" b="1" dirty="0" smtClean="0">
                          <a:solidFill>
                            <a:srgbClr val="0070C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Project</a:t>
                      </a:r>
                      <a:r>
                        <a:rPr lang="zh-CN" altLang="en-US" b="1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due</a:t>
                      </a:r>
                      <a:endParaRPr lang="en-US" dirty="0" smtClean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10-03T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chemeClr val="accent1"/>
                          </a:solidFill>
                        </a:rPr>
                        <a:t>Course</a:t>
                      </a:r>
                      <a:r>
                        <a:rPr lang="zh-CN" altLang="en-US" b="1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zh-CN" b="1" dirty="0" smtClean="0">
                          <a:solidFill>
                            <a:schemeClr val="accent1"/>
                          </a:solidFill>
                        </a:rPr>
                        <a:t>review</a:t>
                      </a:r>
                      <a:r>
                        <a:rPr lang="zh-CN" altLang="en-US" b="1" baseline="0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chemeClr val="accent1"/>
                          </a:solidFill>
                        </a:rPr>
                        <a:t>1</a:t>
                      </a:r>
                      <a:r>
                        <a:rPr lang="zh-CN" altLang="en-US" b="1" baseline="0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HW3</a:t>
                      </a:r>
                      <a:r>
                        <a:rPr lang="zh-CN" altLang="en-US" b="1" baseline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altLang="zh-CN" b="1" baseline="0" dirty="0" smtClean="0">
                          <a:solidFill>
                            <a:srgbClr val="FF0000"/>
                          </a:solidFill>
                        </a:rPr>
                        <a:t>due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12-05T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030A0"/>
                          </a:solidFill>
                        </a:rPr>
                        <a:t>Project presentation 1</a:t>
                      </a:r>
                      <a:endParaRPr lang="en-US" b="1" dirty="0">
                        <a:solidFill>
                          <a:srgbClr val="7030A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10-05R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Mid-term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12-07R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7030A0"/>
                          </a:solidFill>
                        </a:rPr>
                        <a:t>Project presentation 2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10-10T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Classification</a:t>
                      </a:r>
                      <a:endParaRPr lang="en-US" dirty="0"/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12-12T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b="1" dirty="0" smtClean="0">
                          <a:solidFill>
                            <a:srgbClr val="FF0000"/>
                          </a:solidFill>
                        </a:rPr>
                        <a:t>Final</a:t>
                      </a:r>
                      <a:endParaRPr lang="en-US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0144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7933"/>
            <a:ext cx="7456311" cy="1752600"/>
          </a:xfrm>
        </p:spPr>
        <p:txBody>
          <a:bodyPr>
            <a:normAutofit/>
          </a:bodyPr>
          <a:lstStyle/>
          <a:p>
            <a:pPr algn="l"/>
            <a:r>
              <a:rPr lang="en-US" altLang="zh-CN" dirty="0" smtClean="0">
                <a:solidFill>
                  <a:srgbClr val="000000"/>
                </a:solidFill>
              </a:rPr>
              <a:t>Meng</a:t>
            </a:r>
            <a:r>
              <a:rPr lang="zh-CN" altLang="en-US" dirty="0" smtClean="0">
                <a:solidFill>
                  <a:srgbClr val="000000"/>
                </a:solidFill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</a:rPr>
              <a:t>Jiang</a:t>
            </a:r>
          </a:p>
          <a:p>
            <a:pPr algn="l"/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</a:t>
            </a:r>
            <a:endParaRPr lang="zh-CN" alt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56514"/>
            <a:ext cx="7772400" cy="2268074"/>
          </a:xfrm>
        </p:spPr>
        <p:txBody>
          <a:bodyPr>
            <a:normAutofit/>
          </a:bodyPr>
          <a:lstStyle/>
          <a:p>
            <a:pPr algn="l"/>
            <a:r>
              <a:rPr lang="en-US" altLang="zh-CN" smtClean="0"/>
              <a:t>Chapter 1. Introduction</a:t>
            </a:r>
            <a:endParaRPr lang="en-US" dirty="0"/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85800" y="4739317"/>
            <a:ext cx="8110368" cy="12206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472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121275"/>
          </a:xfrm>
        </p:spPr>
        <p:txBody>
          <a:bodyPr>
            <a:normAutofit fontScale="70000" lnSpcReduction="20000"/>
          </a:bodyPr>
          <a:lstStyle/>
          <a:p>
            <a:r>
              <a:rPr lang="en-US" sz="2800" b="1" dirty="0" smtClean="0">
                <a:solidFill>
                  <a:srgbClr val="FF0000"/>
                </a:solidFill>
              </a:rPr>
              <a:t>Uniform grading policy for undergraduates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HWs: </a:t>
            </a:r>
            <a:r>
              <a:rPr lang="en-US" altLang="zh-CN" sz="2800" b="1" dirty="0" smtClean="0">
                <a:solidFill>
                  <a:srgbClr val="FF0000"/>
                </a:solidFill>
              </a:rPr>
              <a:t>25</a:t>
            </a:r>
            <a:r>
              <a:rPr lang="en-US" sz="2800" b="1" dirty="0" smtClean="0">
                <a:solidFill>
                  <a:srgbClr val="FF0000"/>
                </a:solidFill>
              </a:rPr>
              <a:t>% </a:t>
            </a:r>
            <a:r>
              <a:rPr lang="en-US" sz="2800" dirty="0" smtClean="0"/>
              <a:t>= </a:t>
            </a:r>
            <a:r>
              <a:rPr lang="en-US" altLang="zh-CN" sz="2800" dirty="0" smtClean="0"/>
              <a:t>5</a:t>
            </a:r>
            <a:r>
              <a:rPr lang="en-US" sz="2800" dirty="0" smtClean="0"/>
              <a:t>% </a:t>
            </a:r>
            <a:r>
              <a:rPr lang="en-US" sz="2800" dirty="0" smtClean="0"/>
              <a:t>* 5</a:t>
            </a:r>
          </a:p>
          <a:p>
            <a:r>
              <a:rPr lang="en-US" sz="2800" b="1" dirty="0">
                <a:solidFill>
                  <a:srgbClr val="FF0000"/>
                </a:solidFill>
              </a:rPr>
              <a:t>Project: </a:t>
            </a:r>
            <a:r>
              <a:rPr lang="en-US" sz="2800" b="1" dirty="0" smtClean="0">
                <a:solidFill>
                  <a:srgbClr val="FF0000"/>
                </a:solidFill>
              </a:rPr>
              <a:t>2</a:t>
            </a:r>
            <a:r>
              <a:rPr lang="en-US" altLang="zh-CN" sz="2800" b="1" dirty="0" smtClean="0">
                <a:solidFill>
                  <a:srgbClr val="FF0000"/>
                </a:solidFill>
              </a:rPr>
              <a:t>5</a:t>
            </a:r>
            <a:r>
              <a:rPr lang="en-US" sz="2800" b="1" dirty="0" smtClean="0">
                <a:solidFill>
                  <a:srgbClr val="FF0000"/>
                </a:solidFill>
              </a:rPr>
              <a:t>% </a:t>
            </a:r>
            <a:r>
              <a:rPr lang="en-US" sz="2800" dirty="0" smtClean="0"/>
              <a:t>(Graduates are graded </a:t>
            </a:r>
            <a:r>
              <a:rPr lang="en-US" sz="2800" dirty="0" smtClean="0"/>
              <a:t>separately</a:t>
            </a:r>
            <a:r>
              <a:rPr lang="en-US" altLang="zh-CN" sz="2800" dirty="0" smtClean="0"/>
              <a:t>)</a:t>
            </a:r>
            <a:endParaRPr lang="en-US" sz="2800" dirty="0" smtClean="0"/>
          </a:p>
          <a:p>
            <a:pPr lvl="1"/>
            <a:r>
              <a:rPr lang="en-US" sz="2600" dirty="0" smtClean="0"/>
              <a:t>“Data science research </a:t>
            </a:r>
            <a:r>
              <a:rPr lang="en-US" sz="2600" dirty="0" smtClean="0"/>
              <a:t>bot”</a:t>
            </a:r>
            <a:endParaRPr lang="zh-CN" altLang="en-US" sz="2600" dirty="0"/>
          </a:p>
          <a:p>
            <a:pPr lvl="1"/>
            <a:r>
              <a:rPr lang="en-US" sz="2600" dirty="0" smtClean="0"/>
              <a:t>Fed </a:t>
            </a:r>
            <a:r>
              <a:rPr lang="en-US" sz="2600" dirty="0" smtClean="0"/>
              <a:t>with </a:t>
            </a:r>
            <a:r>
              <a:rPr lang="en-US" sz="2600" i="1" dirty="0" smtClean="0">
                <a:solidFill>
                  <a:srgbClr val="C00000"/>
                </a:solidFill>
              </a:rPr>
              <a:t>thousands</a:t>
            </a:r>
            <a:r>
              <a:rPr lang="en-US" sz="2600" i="1" dirty="0" smtClean="0"/>
              <a:t> </a:t>
            </a:r>
            <a:r>
              <a:rPr lang="en-US" sz="2600" dirty="0" smtClean="0"/>
              <a:t>of data science </a:t>
            </a:r>
            <a:r>
              <a:rPr lang="en-US" sz="2600" dirty="0" smtClean="0"/>
              <a:t>publications</a:t>
            </a:r>
            <a:endParaRPr lang="en-US" sz="2600" dirty="0" smtClean="0"/>
          </a:p>
          <a:p>
            <a:pPr lvl="1"/>
            <a:r>
              <a:rPr lang="en-US" altLang="zh-CN" sz="2600" dirty="0" smtClean="0"/>
              <a:t>QA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with</a:t>
            </a:r>
            <a:r>
              <a:rPr lang="zh-CN" altLang="en-US" sz="2600" dirty="0" smtClean="0"/>
              <a:t> </a:t>
            </a:r>
            <a:r>
              <a:rPr lang="en-US" altLang="zh-CN" sz="2600" i="1" dirty="0" smtClean="0">
                <a:solidFill>
                  <a:srgbClr val="C00000"/>
                </a:solidFill>
              </a:rPr>
              <a:t>discovered</a:t>
            </a:r>
            <a:r>
              <a:rPr lang="zh-CN" altLang="en-US" sz="2600" i="1" dirty="0" smtClean="0">
                <a:solidFill>
                  <a:srgbClr val="C00000"/>
                </a:solidFill>
              </a:rPr>
              <a:t> </a:t>
            </a:r>
            <a:r>
              <a:rPr lang="en-US" altLang="zh-CN" sz="2600" i="1" dirty="0" smtClean="0">
                <a:solidFill>
                  <a:srgbClr val="C00000"/>
                </a:solidFill>
              </a:rPr>
              <a:t>k</a:t>
            </a:r>
            <a:r>
              <a:rPr lang="en-US" sz="2600" i="1" dirty="0" smtClean="0">
                <a:solidFill>
                  <a:srgbClr val="C00000"/>
                </a:solidFill>
              </a:rPr>
              <a:t>nowledge</a:t>
            </a:r>
            <a:r>
              <a:rPr lang="en-US" sz="2600" dirty="0" smtClean="0"/>
              <a:t>: </a:t>
            </a:r>
            <a:r>
              <a:rPr lang="en-US" sz="2600" dirty="0" smtClean="0"/>
              <a:t>Help data scientists on their </a:t>
            </a:r>
            <a:r>
              <a:rPr lang="en-US" sz="2600" dirty="0" smtClean="0"/>
              <a:t>research</a:t>
            </a:r>
            <a:endParaRPr lang="zh-CN" altLang="en-US" sz="2600" dirty="0" smtClean="0"/>
          </a:p>
          <a:p>
            <a:pPr lvl="1"/>
            <a:r>
              <a:rPr lang="en-US" altLang="zh-CN" sz="2600" dirty="0" smtClean="0"/>
              <a:t>Techs</a:t>
            </a:r>
            <a:endParaRPr lang="en-US" sz="2600" dirty="0" smtClean="0"/>
          </a:p>
          <a:p>
            <a:pPr lvl="2"/>
            <a:r>
              <a:rPr lang="en-US" altLang="zh-CN" sz="2300" dirty="0" smtClean="0"/>
              <a:t>Data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cube: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Paper/expert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recommendation</a:t>
            </a:r>
            <a:endParaRPr lang="zh-CN" altLang="en-US" sz="2300" dirty="0" smtClean="0"/>
          </a:p>
          <a:p>
            <a:pPr lvl="2"/>
            <a:r>
              <a:rPr lang="en-US" altLang="zh-CN" sz="2300" dirty="0"/>
              <a:t>F</a:t>
            </a:r>
            <a:r>
              <a:rPr lang="en-US" altLang="zh-CN" sz="2300" dirty="0" smtClean="0"/>
              <a:t>requent</a:t>
            </a:r>
            <a:r>
              <a:rPr lang="zh-CN" altLang="en-US" sz="2300" dirty="0" smtClean="0"/>
              <a:t> </a:t>
            </a:r>
            <a:r>
              <a:rPr lang="en-US" altLang="zh-CN" sz="2300" dirty="0"/>
              <a:t>pattern</a:t>
            </a:r>
            <a:r>
              <a:rPr lang="zh-CN" altLang="en-US" sz="2300" dirty="0"/>
              <a:t> </a:t>
            </a:r>
            <a:r>
              <a:rPr lang="en-US" altLang="zh-CN" sz="2300" dirty="0" smtClean="0"/>
              <a:t>mining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and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classification:</a:t>
            </a:r>
            <a:r>
              <a:rPr lang="zh-CN" altLang="en-US" sz="2300" dirty="0" smtClean="0"/>
              <a:t> </a:t>
            </a:r>
            <a:r>
              <a:rPr lang="en-US" altLang="zh-CN" sz="2300" dirty="0"/>
              <a:t>Entity</a:t>
            </a:r>
            <a:r>
              <a:rPr lang="zh-CN" altLang="en-US" sz="2300" dirty="0"/>
              <a:t> </a:t>
            </a:r>
            <a:r>
              <a:rPr lang="en-US" altLang="zh-CN" sz="2300" dirty="0" smtClean="0"/>
              <a:t>recognition</a:t>
            </a:r>
            <a:endParaRPr lang="zh-CN" altLang="en-US" sz="2300" dirty="0" smtClean="0"/>
          </a:p>
          <a:p>
            <a:pPr lvl="2"/>
            <a:r>
              <a:rPr lang="en-US" altLang="zh-CN" sz="2300" dirty="0" smtClean="0"/>
              <a:t>Classification: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Entity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typing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($Problem,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$Method,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$Dataset</a:t>
            </a:r>
            <a:r>
              <a:rPr lang="en-US" altLang="zh-CN" sz="2300" dirty="0" smtClean="0"/>
              <a:t>,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$Metric,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$Digit</a:t>
            </a:r>
            <a:r>
              <a:rPr lang="mr-IN" altLang="zh-CN" sz="2300" dirty="0" smtClean="0"/>
              <a:t>…</a:t>
            </a:r>
            <a:r>
              <a:rPr lang="en-US" altLang="zh-CN" sz="2300" dirty="0" smtClean="0"/>
              <a:t>)</a:t>
            </a:r>
            <a:endParaRPr lang="zh-CN" altLang="en-US" sz="2300" dirty="0" smtClean="0"/>
          </a:p>
          <a:p>
            <a:pPr lvl="2"/>
            <a:r>
              <a:rPr lang="en-US" altLang="zh-CN" sz="2300" dirty="0" smtClean="0"/>
              <a:t>Clustering: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Entity</a:t>
            </a:r>
            <a:r>
              <a:rPr lang="zh-CN" altLang="en-US" sz="2300" dirty="0" smtClean="0"/>
              <a:t> </a:t>
            </a:r>
            <a:r>
              <a:rPr lang="en-US" altLang="zh-CN" sz="2300" dirty="0" smtClean="0"/>
              <a:t>clustering</a:t>
            </a:r>
            <a:endParaRPr lang="zh-CN" altLang="en-US" sz="2300" dirty="0" smtClean="0"/>
          </a:p>
          <a:p>
            <a:pPr lvl="2"/>
            <a:r>
              <a:rPr lang="en-US" altLang="zh-CN" sz="2300" dirty="0" smtClean="0"/>
              <a:t>Evaluations</a:t>
            </a:r>
            <a:endParaRPr lang="zh-CN" altLang="en-US" sz="2300" dirty="0" smtClean="0"/>
          </a:p>
          <a:p>
            <a:pPr lvl="1"/>
            <a:r>
              <a:rPr lang="en-US" altLang="zh-CN" sz="2600" dirty="0" smtClean="0"/>
              <a:t>Monitored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in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HWs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(cube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stats,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10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most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freq.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patterns,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etc.)</a:t>
            </a:r>
            <a:r>
              <a:rPr lang="en-US" altLang="zh-CN" sz="2600" dirty="0" smtClean="0"/>
              <a:t>;</a:t>
            </a:r>
            <a:r>
              <a:rPr lang="zh-CN" altLang="en-US" sz="2600" dirty="0" smtClean="0"/>
              <a:t> </a:t>
            </a:r>
            <a:r>
              <a:rPr lang="en-US" altLang="zh-CN" sz="2600" dirty="0"/>
              <a:t>v</a:t>
            </a:r>
            <a:r>
              <a:rPr lang="en-US" altLang="zh-CN" sz="2600" dirty="0" smtClean="0"/>
              <a:t>olunteer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to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present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and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be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graded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by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audience;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others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graded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by</a:t>
            </a:r>
            <a:r>
              <a:rPr lang="zh-CN" altLang="en-US" sz="2600" dirty="0" smtClean="0"/>
              <a:t> </a:t>
            </a:r>
            <a:r>
              <a:rPr lang="en-US" altLang="zh-CN" sz="2600" dirty="0" smtClean="0"/>
              <a:t>Instructor</a:t>
            </a:r>
            <a:endParaRPr lang="en-US" sz="2600" dirty="0" smtClean="0"/>
          </a:p>
          <a:p>
            <a:r>
              <a:rPr lang="en-US" sz="2800" b="1" dirty="0" smtClean="0">
                <a:solidFill>
                  <a:srgbClr val="FF0000"/>
                </a:solidFill>
              </a:rPr>
              <a:t>Mid-term</a:t>
            </a:r>
            <a:r>
              <a:rPr lang="en-US" sz="2800" b="1" dirty="0" smtClean="0">
                <a:solidFill>
                  <a:srgbClr val="FF0000"/>
                </a:solidFill>
              </a:rPr>
              <a:t>: 20%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Final</a:t>
            </a:r>
            <a:r>
              <a:rPr lang="en-US" sz="2800" b="1" dirty="0">
                <a:solidFill>
                  <a:srgbClr val="FF0000"/>
                </a:solidFill>
              </a:rPr>
              <a:t>: </a:t>
            </a:r>
            <a:r>
              <a:rPr lang="en-US" sz="2800" b="1" dirty="0" smtClean="0">
                <a:solidFill>
                  <a:srgbClr val="FF0000"/>
                </a:solidFill>
              </a:rPr>
              <a:t>30%</a:t>
            </a:r>
          </a:p>
          <a:p>
            <a:r>
              <a:rPr lang="en-US" sz="2800" b="1" dirty="0" smtClean="0">
                <a:solidFill>
                  <a:srgbClr val="FF0000"/>
                </a:solidFill>
              </a:rPr>
              <a:t>No quiz. No attendance requirement.</a:t>
            </a:r>
            <a:endParaRPr lang="en-US" sz="2800" b="1" dirty="0">
              <a:solidFill>
                <a:srgbClr val="FF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151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Textbook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495800" cy="4525963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Jiawei</a:t>
            </a:r>
            <a:r>
              <a:rPr lang="en-US" sz="2400" dirty="0" smtClean="0"/>
              <a:t> </a:t>
            </a:r>
            <a:r>
              <a:rPr lang="en-US" sz="2400" dirty="0"/>
              <a:t>Han, </a:t>
            </a:r>
            <a:r>
              <a:rPr lang="en-US" sz="2400" dirty="0" err="1"/>
              <a:t>Micheline</a:t>
            </a:r>
            <a:r>
              <a:rPr lang="en-US" sz="2400" dirty="0"/>
              <a:t> </a:t>
            </a:r>
            <a:r>
              <a:rPr lang="en-US" sz="2400" dirty="0" err="1"/>
              <a:t>Kamber</a:t>
            </a:r>
            <a:r>
              <a:rPr lang="en-US" sz="2400" dirty="0"/>
              <a:t> and Jian Pei, Data Mining: Concepts and Techniques (</a:t>
            </a:r>
            <a:r>
              <a:rPr lang="en-US" sz="2400" dirty="0" smtClean="0"/>
              <a:t>3</a:t>
            </a:r>
            <a:r>
              <a:rPr lang="en-US" sz="2400" baseline="30000" dirty="0" smtClean="0"/>
              <a:t>rd</a:t>
            </a:r>
            <a:r>
              <a:rPr lang="en-US" sz="2400" dirty="0" smtClean="0"/>
              <a:t> ed</a:t>
            </a:r>
            <a:r>
              <a:rPr lang="en-US" altLang="zh-CN" sz="2400" dirty="0" smtClean="0"/>
              <a:t>.</a:t>
            </a:r>
            <a:r>
              <a:rPr lang="en-US" sz="2400" dirty="0" smtClean="0"/>
              <a:t>), </a:t>
            </a:r>
            <a:r>
              <a:rPr lang="en-US" sz="2400" dirty="0"/>
              <a:t>Morgan Kaufmann, </a:t>
            </a:r>
            <a:r>
              <a:rPr lang="en-US" sz="2400" dirty="0" smtClean="0"/>
              <a:t>2011</a:t>
            </a:r>
            <a:endParaRPr lang="zh-CN" altLang="en-US" sz="2400" dirty="0" smtClean="0"/>
          </a:p>
          <a:p>
            <a:r>
              <a:rPr lang="en-US" altLang="zh-CN" sz="2400" dirty="0" smtClean="0"/>
              <a:t>Our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lecture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does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not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cover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all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content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book.</a:t>
            </a:r>
            <a:endParaRPr lang="zh-CN" altLang="en-US" sz="2400" dirty="0" smtClean="0"/>
          </a:p>
          <a:p>
            <a:r>
              <a:rPr lang="en-US" altLang="zh-CN" sz="2400" dirty="0" smtClean="0"/>
              <a:t>We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publicize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lecture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notes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2</a:t>
            </a:r>
            <a:r>
              <a:rPr lang="en-US" altLang="zh-CN" sz="2400" baseline="30000" dirty="0" smtClean="0"/>
              <a:t>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ed.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book.</a:t>
            </a:r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21</a:t>
            </a:fld>
            <a:endParaRPr lang="en-US"/>
          </a:p>
        </p:txBody>
      </p:sp>
      <p:pic>
        <p:nvPicPr>
          <p:cNvPr id="5" name="Picture 2" descr="https://images-na.ssl-images-amazon.com/images/I/61l%2BEphgqXL._SX403_BO1,204,203,200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880" y="1695068"/>
            <a:ext cx="3550920" cy="4383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00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Lecture: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2:00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pm</a:t>
            </a:r>
            <a:r>
              <a:rPr lang="zh-CN" altLang="en-US" sz="2400" dirty="0" smtClean="0"/>
              <a:t> </a:t>
            </a:r>
            <a:r>
              <a:rPr lang="mr-IN" altLang="zh-CN" sz="2400" dirty="0" smtClean="0"/>
              <a:t>–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3:15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(Tuesday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Thursday),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DeBartolo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Hall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140</a:t>
            </a:r>
            <a:endParaRPr lang="zh-CN" altLang="en-US" sz="2400" dirty="0" smtClean="0"/>
          </a:p>
          <a:p>
            <a:r>
              <a:rPr lang="en-US" altLang="zh-CN" sz="2400" dirty="0" smtClean="0"/>
              <a:t>Office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hour: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3:30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pm</a:t>
            </a:r>
            <a:r>
              <a:rPr lang="zh-CN" altLang="en-US" sz="2400" dirty="0" smtClean="0"/>
              <a:t> </a:t>
            </a:r>
            <a:r>
              <a:rPr lang="mr-IN" altLang="zh-CN" sz="2400" dirty="0" smtClean="0"/>
              <a:t>–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4:30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pm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</a:t>
            </a:r>
            <a:r>
              <a:rPr lang="en-US" altLang="zh-CN" sz="2400" b="1" dirty="0" smtClean="0"/>
              <a:t>Thursday</a:t>
            </a:r>
            <a:r>
              <a:rPr lang="en-US" altLang="zh-CN" sz="2400" dirty="0" smtClean="0"/>
              <a:t>),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Cushing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Hall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326C</a:t>
            </a:r>
            <a:endParaRPr lang="zh-CN" altLang="en-US" sz="2400" dirty="0" smtClean="0"/>
          </a:p>
          <a:p>
            <a:r>
              <a:rPr lang="en-US" altLang="zh-CN" sz="2400" dirty="0" smtClean="0"/>
              <a:t>Teaching Assistant: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Qi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Li (qli8)</a:t>
            </a:r>
            <a:endParaRPr lang="zh-CN" altLang="en-US" sz="2400" dirty="0" smtClean="0"/>
          </a:p>
          <a:p>
            <a:r>
              <a:rPr lang="en-US" altLang="zh-CN" sz="2400" dirty="0" smtClean="0"/>
              <a:t>TA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hour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3:30</a:t>
            </a:r>
            <a:r>
              <a:rPr lang="zh-CN" altLang="en-US" sz="2400" dirty="0"/>
              <a:t> </a:t>
            </a:r>
            <a:r>
              <a:rPr lang="en-US" altLang="zh-CN" sz="2400" dirty="0"/>
              <a:t>pm</a:t>
            </a:r>
            <a:r>
              <a:rPr lang="zh-CN" altLang="en-US" sz="2400" dirty="0"/>
              <a:t> </a:t>
            </a:r>
            <a:r>
              <a:rPr lang="mr-IN" altLang="zh-CN" sz="2400" dirty="0"/>
              <a:t>–</a:t>
            </a:r>
            <a:r>
              <a:rPr lang="zh-CN" altLang="en-US" sz="2400" dirty="0"/>
              <a:t> </a:t>
            </a:r>
            <a:r>
              <a:rPr lang="en-US" altLang="zh-CN" sz="2400" dirty="0"/>
              <a:t>4:30</a:t>
            </a:r>
            <a:r>
              <a:rPr lang="zh-CN" altLang="en-US" sz="2400" dirty="0"/>
              <a:t> </a:t>
            </a:r>
            <a:r>
              <a:rPr lang="en-US" altLang="zh-CN" sz="2400" dirty="0"/>
              <a:t>pm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(</a:t>
            </a:r>
            <a:r>
              <a:rPr lang="en-US" altLang="zh-CN" sz="2400" b="1" dirty="0" smtClean="0"/>
              <a:t>Tuesday</a:t>
            </a:r>
            <a:r>
              <a:rPr lang="en-US" altLang="zh-CN" sz="2400" dirty="0" smtClean="0"/>
              <a:t>),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Fitzpatrick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Hall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247</a:t>
            </a:r>
          </a:p>
          <a:p>
            <a:r>
              <a:rPr lang="en-US" altLang="zh-CN" sz="2400" dirty="0" smtClean="0"/>
              <a:t>Website (slides): </a:t>
            </a:r>
            <a:r>
              <a:rPr lang="en-US" altLang="zh-CN" sz="2400" dirty="0">
                <a:hlinkClick r:id="rId2"/>
              </a:rPr>
              <a:t>http://</a:t>
            </a:r>
            <a:r>
              <a:rPr lang="en-US" altLang="zh-CN" sz="2400" dirty="0" smtClean="0">
                <a:hlinkClick r:id="rId2"/>
              </a:rPr>
              <a:t>www.meng-jiang.com/teaching-csex0647.html</a:t>
            </a:r>
            <a:endParaRPr lang="en-US" altLang="zh-CN" sz="2400" dirty="0" smtClean="0"/>
          </a:p>
          <a:p>
            <a:r>
              <a:rPr lang="en-US" altLang="zh-CN" sz="2400" dirty="0" smtClean="0"/>
              <a:t>Forum: (Piazza) </a:t>
            </a:r>
            <a:r>
              <a:rPr lang="en-US" altLang="zh-CN" sz="2400" dirty="0">
                <a:hlinkClick r:id="rId3"/>
              </a:rPr>
              <a:t>https://</a:t>
            </a:r>
            <a:r>
              <a:rPr lang="en-US" altLang="zh-CN" sz="2400" dirty="0" smtClean="0">
                <a:hlinkClick r:id="rId3"/>
              </a:rPr>
              <a:t>piazza.com/class/j6dmfs52c6d5ov</a:t>
            </a:r>
            <a:endParaRPr lang="en-US" altLang="zh-CN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130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/>
              <a:t>Charu</a:t>
            </a:r>
            <a:r>
              <a:rPr lang="en-US" dirty="0"/>
              <a:t> C. Aggarwal,  Data Mining: The Textbook, Springer, 2015 </a:t>
            </a:r>
          </a:p>
          <a:p>
            <a:r>
              <a:rPr lang="en-US" altLang="en-US" dirty="0"/>
              <a:t>E. </a:t>
            </a:r>
            <a:r>
              <a:rPr lang="en-US" altLang="en-US" dirty="0" err="1"/>
              <a:t>Alpaydin</a:t>
            </a:r>
            <a:r>
              <a:rPr lang="en-US" altLang="en-US" dirty="0"/>
              <a:t>. Introduction to Machine Learning, 2nd ed., MIT Press, 2011 </a:t>
            </a:r>
          </a:p>
          <a:p>
            <a:r>
              <a:rPr lang="en-US" altLang="en-US" dirty="0"/>
              <a:t>R. O. </a:t>
            </a:r>
            <a:r>
              <a:rPr lang="en-US" altLang="en-US" dirty="0" err="1"/>
              <a:t>Duda</a:t>
            </a:r>
            <a:r>
              <a:rPr lang="en-US" altLang="en-US" dirty="0"/>
              <a:t>, P. E. Hart, and D. G. Stork, Pattern Classification, 2ed., Wiley-</a:t>
            </a:r>
            <a:r>
              <a:rPr lang="en-US" altLang="en-US" dirty="0" err="1"/>
              <a:t>Interscience</a:t>
            </a:r>
            <a:r>
              <a:rPr lang="en-US" altLang="en-US" dirty="0"/>
              <a:t>, 2000</a:t>
            </a:r>
          </a:p>
          <a:p>
            <a:r>
              <a:rPr lang="en-US" altLang="en-US" dirty="0"/>
              <a:t>U. Fayyad, G. Grinstein, and A. </a:t>
            </a:r>
            <a:r>
              <a:rPr lang="en-US" altLang="en-US" dirty="0" err="1"/>
              <a:t>Wierse</a:t>
            </a:r>
            <a:r>
              <a:rPr lang="en-US" altLang="en-US" dirty="0"/>
              <a:t>, Information Visualization in Data Mining and Knowledge Discovery, Morgan Kaufmann, 2001</a:t>
            </a:r>
          </a:p>
          <a:p>
            <a:r>
              <a:rPr lang="en-US" altLang="en-US" dirty="0"/>
              <a:t>J. Han, M. </a:t>
            </a:r>
            <a:r>
              <a:rPr lang="en-US" altLang="en-US" dirty="0" err="1"/>
              <a:t>Kamber</a:t>
            </a:r>
            <a:r>
              <a:rPr lang="en-US" altLang="en-US" dirty="0"/>
              <a:t>, and J. Pei, Data Mining: Concepts and Techniques. Morgan Kaufmann, 3</a:t>
            </a:r>
            <a:r>
              <a:rPr lang="en-US" altLang="en-US" baseline="30000" dirty="0"/>
              <a:t>rd</a:t>
            </a:r>
            <a:r>
              <a:rPr lang="en-US" altLang="en-US" dirty="0"/>
              <a:t> ed. , 2011</a:t>
            </a:r>
          </a:p>
          <a:p>
            <a:r>
              <a:rPr lang="en-US" altLang="en-US" dirty="0"/>
              <a:t>T. Hastie, R. </a:t>
            </a:r>
            <a:r>
              <a:rPr lang="en-US" altLang="en-US" dirty="0" err="1"/>
              <a:t>Tibshirani</a:t>
            </a:r>
            <a:r>
              <a:rPr lang="en-US" altLang="en-US" dirty="0"/>
              <a:t>, and J. Friedman, The Elements of Statistical Learning: Data Mining, Inference, and Prediction, 2</a:t>
            </a:r>
            <a:r>
              <a:rPr lang="en-US" altLang="en-US" baseline="30000" dirty="0"/>
              <a:t>nd</a:t>
            </a:r>
            <a:r>
              <a:rPr lang="en-US" altLang="en-US" dirty="0"/>
              <a:t> ed., Springer, 2009</a:t>
            </a:r>
          </a:p>
          <a:p>
            <a:r>
              <a:rPr lang="en-US" altLang="en-US" dirty="0"/>
              <a:t>T. M. Mitchell, Machine Learning, McGraw Hill, 1997</a:t>
            </a:r>
          </a:p>
          <a:p>
            <a:r>
              <a:rPr lang="en-US" altLang="en-US" dirty="0"/>
              <a:t>P.-N. Tan, M. Steinbach and V. Kumar, Introduction to Data Mining, Wiley, 2005 (2</a:t>
            </a:r>
            <a:r>
              <a:rPr lang="en-US" altLang="en-US" baseline="30000" dirty="0"/>
              <a:t>nd</a:t>
            </a:r>
            <a:r>
              <a:rPr lang="en-US" altLang="en-US" dirty="0"/>
              <a:t> ed. 2016)</a:t>
            </a:r>
          </a:p>
          <a:p>
            <a:r>
              <a:rPr lang="en-US" altLang="en-US" dirty="0"/>
              <a:t>I. H. Witten and E. Frank,  Data Mining: Practical Machine Learning Tools and Techniques with Java Implementations, Morgan Kaufmann, 2</a:t>
            </a:r>
            <a:r>
              <a:rPr lang="en-US" altLang="en-US" baseline="30000" dirty="0"/>
              <a:t>nd</a:t>
            </a:r>
            <a:r>
              <a:rPr lang="en-US" altLang="en-US" dirty="0"/>
              <a:t> ed. 2005</a:t>
            </a:r>
            <a:endParaRPr lang="en-US" dirty="0">
              <a:hlinkClick r:id="rId2" tooltip="Data Mining and Analysis: Fundamental Concepts and Algorithms"/>
            </a:endParaRPr>
          </a:p>
          <a:p>
            <a:r>
              <a:rPr lang="en-US" dirty="0"/>
              <a:t>Mohammed J. </a:t>
            </a:r>
            <a:r>
              <a:rPr lang="en-US" dirty="0" err="1"/>
              <a:t>Zaki</a:t>
            </a:r>
            <a:r>
              <a:rPr lang="en-US" dirty="0"/>
              <a:t> and Wagner </a:t>
            </a:r>
            <a:r>
              <a:rPr lang="en-US" dirty="0" err="1"/>
              <a:t>Meira</a:t>
            </a:r>
            <a:r>
              <a:rPr lang="en-US" dirty="0"/>
              <a:t> Jr., Data Mining and Analysis: Fundamental Concepts and Algorithms </a:t>
            </a:r>
            <a:r>
              <a:rPr lang="en-US" dirty="0" smtClean="0"/>
              <a:t>2014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7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Instructor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Dr.</a:t>
            </a:r>
            <a:r>
              <a:rPr lang="zh-CN" altLang="en-US" dirty="0" smtClean="0"/>
              <a:t> </a:t>
            </a:r>
            <a:r>
              <a:rPr lang="en-US" altLang="zh-CN" dirty="0" smtClean="0"/>
              <a:t>Meng</a:t>
            </a:r>
            <a:r>
              <a:rPr lang="zh-CN" altLang="en-US" dirty="0" smtClean="0"/>
              <a:t> </a:t>
            </a:r>
            <a:r>
              <a:rPr lang="en-US" altLang="zh-CN" dirty="0" smtClean="0"/>
              <a:t>Jiang</a:t>
            </a:r>
            <a:r>
              <a:rPr lang="zh-CN" altLang="en-US" dirty="0" smtClean="0"/>
              <a:t> </a:t>
            </a:r>
            <a:r>
              <a:rPr lang="en-US" altLang="zh-CN" dirty="0" smtClean="0"/>
              <a:t>(</a:t>
            </a:r>
            <a:r>
              <a:rPr lang="en-US" altLang="zh-CN" dirty="0" smtClean="0">
                <a:hlinkClick r:id="rId2"/>
              </a:rPr>
              <a:t>www.meng-jiang.com</a:t>
            </a:r>
            <a:r>
              <a:rPr lang="en-US" altLang="zh-CN" dirty="0" smtClean="0"/>
              <a:t>)</a:t>
            </a:r>
            <a:endParaRPr lang="zh-CN" alt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784" y="4041718"/>
            <a:ext cx="974153" cy="14612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81" y="2908237"/>
            <a:ext cx="2743200" cy="914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043" y="2166077"/>
            <a:ext cx="1371600" cy="1371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1440" y="2851875"/>
            <a:ext cx="1058996" cy="1371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532" y="4647253"/>
            <a:ext cx="1371600" cy="1371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893" y="4304397"/>
            <a:ext cx="1371600" cy="13716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499351" y="2541009"/>
            <a:ext cx="1599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B.S.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Ph.D.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392643" y="2340445"/>
            <a:ext cx="14727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Ph.D.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106340" y="3278895"/>
            <a:ext cx="20603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Postdoc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Researcher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213120" y="4647253"/>
            <a:ext cx="2009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/>
              <a:t> </a:t>
            </a:r>
            <a:r>
              <a:rPr lang="en-US" altLang="zh-CN" dirty="0" smtClean="0"/>
              <a:t>Researcher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57200" y="4272803"/>
            <a:ext cx="20120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Assistant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Professor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639" y="5937774"/>
            <a:ext cx="1966722" cy="72551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5548533" y="6229121"/>
            <a:ext cx="2009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Visiting</a:t>
            </a:r>
            <a:r>
              <a:rPr lang="zh-CN" altLang="en-US" dirty="0"/>
              <a:t> </a:t>
            </a:r>
            <a:r>
              <a:rPr lang="en-US" altLang="zh-CN" dirty="0" smtClean="0"/>
              <a:t>Researcher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890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Why</a:t>
            </a:r>
            <a:r>
              <a:rPr lang="zh-CN" altLang="en-US" smtClean="0"/>
              <a:t> </a:t>
            </a:r>
            <a:r>
              <a:rPr lang="en-US" altLang="zh-CN" smtClean="0"/>
              <a:t>do</a:t>
            </a:r>
            <a:r>
              <a:rPr lang="zh-CN" altLang="en-US" smtClean="0"/>
              <a:t> </a:t>
            </a:r>
            <a:r>
              <a:rPr lang="en-US" altLang="zh-CN" smtClean="0"/>
              <a:t>you</a:t>
            </a:r>
            <a:r>
              <a:rPr lang="zh-CN" altLang="en-US" smtClean="0"/>
              <a:t> </a:t>
            </a:r>
            <a:r>
              <a:rPr lang="en-US" altLang="zh-CN" smtClean="0"/>
              <a:t>take</a:t>
            </a:r>
            <a:r>
              <a:rPr lang="zh-CN" altLang="en-US" smtClean="0"/>
              <a:t> </a:t>
            </a:r>
            <a:r>
              <a:rPr lang="en-US" altLang="zh-CN" smtClean="0"/>
              <a:t>the</a:t>
            </a:r>
            <a:r>
              <a:rPr lang="zh-CN" altLang="en-US" smtClean="0"/>
              <a:t> </a:t>
            </a:r>
            <a:r>
              <a:rPr lang="en-US" altLang="zh-CN" smtClean="0"/>
              <a:t>course?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CN" dirty="0" smtClean="0"/>
              <a:t>______________</a:t>
            </a:r>
            <a:endParaRPr lang="zh-CN" alt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 smtClean="0"/>
              <a:t>______________</a:t>
            </a:r>
            <a:endParaRPr lang="zh-CN" alt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 smtClean="0"/>
              <a:t>______________</a:t>
            </a:r>
            <a:endParaRPr lang="zh-CN" alt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 smtClean="0"/>
              <a:t>______________</a:t>
            </a:r>
            <a:endParaRPr lang="zh-CN" alt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 smtClean="0"/>
              <a:t>______________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10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General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Learn</a:t>
            </a:r>
            <a:r>
              <a:rPr lang="zh-CN" altLang="en-US" sz="2800" dirty="0"/>
              <a:t> </a:t>
            </a:r>
            <a:r>
              <a:rPr lang="en-US" altLang="zh-CN" sz="2800" i="1" dirty="0">
                <a:solidFill>
                  <a:srgbClr val="C00000"/>
                </a:solidFill>
              </a:rPr>
              <a:t>f</a:t>
            </a:r>
            <a:r>
              <a:rPr lang="en-US" sz="2800" i="1" dirty="0">
                <a:solidFill>
                  <a:srgbClr val="C00000"/>
                </a:solidFill>
              </a:rPr>
              <a:t>undamental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/>
              <a:t>data science </a:t>
            </a:r>
            <a:r>
              <a:rPr lang="en-US" altLang="zh-CN" sz="2800" dirty="0" smtClean="0"/>
              <a:t>concepts</a:t>
            </a:r>
            <a:endParaRPr lang="zh-CN" altLang="en-US" sz="2800" dirty="0"/>
          </a:p>
          <a:p>
            <a:r>
              <a:rPr lang="en-US" altLang="zh-CN" sz="2800" dirty="0"/>
              <a:t>Learn</a:t>
            </a:r>
            <a:r>
              <a:rPr lang="zh-CN" altLang="en-US" sz="2800" dirty="0"/>
              <a:t> </a:t>
            </a:r>
            <a:r>
              <a:rPr lang="en-US" altLang="zh-CN" sz="2800" i="1" dirty="0">
                <a:solidFill>
                  <a:srgbClr val="C00000"/>
                </a:solidFill>
              </a:rPr>
              <a:t>b</a:t>
            </a:r>
            <a:r>
              <a:rPr lang="en-US" sz="2800" i="1" dirty="0">
                <a:solidFill>
                  <a:srgbClr val="C00000"/>
                </a:solidFill>
              </a:rPr>
              <a:t>asic</a:t>
            </a:r>
            <a:r>
              <a:rPr lang="en-US" sz="2800" dirty="0">
                <a:solidFill>
                  <a:srgbClr val="C00000"/>
                </a:solidFill>
              </a:rPr>
              <a:t> </a:t>
            </a:r>
            <a:r>
              <a:rPr lang="en-US" sz="2800" dirty="0" smtClean="0"/>
              <a:t>methods </a:t>
            </a:r>
            <a:r>
              <a:rPr lang="en-US" sz="2800" dirty="0"/>
              <a:t>for </a:t>
            </a:r>
            <a:r>
              <a:rPr lang="en-US" sz="2800" dirty="0" smtClean="0"/>
              <a:t>mining datasets</a:t>
            </a:r>
            <a:endParaRPr lang="zh-CN" altLang="en-US" sz="2800" dirty="0" smtClean="0"/>
          </a:p>
          <a:p>
            <a:r>
              <a:rPr lang="en-US" altLang="zh-CN" sz="2800" dirty="0" smtClean="0"/>
              <a:t>Prerequisites: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Programming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skills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with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C++/Java/</a:t>
            </a:r>
            <a:r>
              <a:rPr lang="en-US" altLang="zh-CN" sz="2400" b="1" dirty="0" smtClean="0">
                <a:solidFill>
                  <a:srgbClr val="C00000"/>
                </a:solidFill>
              </a:rPr>
              <a:t>Python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(at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least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them;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MATLAB/R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may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not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work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for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course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project)</a:t>
            </a:r>
            <a:endParaRPr lang="zh-CN" altLang="en-US" sz="2400" dirty="0" smtClean="0"/>
          </a:p>
          <a:p>
            <a:pPr lvl="1"/>
            <a:r>
              <a:rPr lang="en-US" altLang="zh-CN" sz="2400" dirty="0" smtClean="0"/>
              <a:t>Data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structures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(list,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set,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tree,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stack,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matrix,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graph,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etc.)</a:t>
            </a:r>
            <a:endParaRPr lang="zh-CN" altLang="en-US" sz="2400" dirty="0"/>
          </a:p>
          <a:p>
            <a:r>
              <a:rPr lang="en-US" altLang="zh-CN" sz="2800" dirty="0" smtClean="0"/>
              <a:t>As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prerequisite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for: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CSE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40625/60625: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Machine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Learning</a:t>
            </a:r>
            <a:endParaRPr lang="zh-CN" alt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436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 smtClean="0"/>
              <a:t>Expect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have:</a:t>
            </a:r>
            <a:endParaRPr lang="zh-CN" altLang="en-US" sz="2800" dirty="0" smtClean="0"/>
          </a:p>
          <a:p>
            <a:pPr lvl="1"/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i="1" dirty="0" smtClean="0">
                <a:solidFill>
                  <a:srgbClr val="C00000"/>
                </a:solidFill>
              </a:rPr>
              <a:t>first</a:t>
            </a:r>
            <a:r>
              <a:rPr lang="zh-CN" altLang="en-US" sz="2400" dirty="0" smtClean="0">
                <a:solidFill>
                  <a:srgbClr val="C00000"/>
                </a:solidFill>
              </a:rPr>
              <a:t> </a:t>
            </a:r>
            <a:r>
              <a:rPr lang="en-US" altLang="zh-CN" sz="2400" i="1" dirty="0" smtClean="0">
                <a:solidFill>
                  <a:srgbClr val="C00000"/>
                </a:solidFill>
              </a:rPr>
              <a:t>tiny</a:t>
            </a:r>
            <a:r>
              <a:rPr lang="zh-CN" altLang="en-US" sz="2400" dirty="0" smtClean="0">
                <a:solidFill>
                  <a:srgbClr val="C00000"/>
                </a:solidFill>
              </a:rPr>
              <a:t> </a:t>
            </a:r>
            <a:r>
              <a:rPr lang="en-US" altLang="zh-CN" sz="2400" dirty="0" smtClean="0"/>
              <a:t>step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of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being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“</a:t>
            </a:r>
            <a:r>
              <a:rPr lang="en-US" altLang="zh-CN" sz="3600" dirty="0" smtClean="0"/>
              <a:t>data</a:t>
            </a:r>
            <a:r>
              <a:rPr lang="zh-CN" altLang="en-US" sz="3600" dirty="0" smtClean="0"/>
              <a:t> </a:t>
            </a:r>
            <a:r>
              <a:rPr lang="en-US" altLang="zh-CN" sz="3600" dirty="0" smtClean="0"/>
              <a:t>scientist</a:t>
            </a:r>
            <a:r>
              <a:rPr lang="en-US" altLang="zh-CN" sz="2400" dirty="0" smtClean="0"/>
              <a:t>”</a:t>
            </a:r>
            <a:endParaRPr lang="zh-CN" altLang="en-US" sz="2400" dirty="0" smtClean="0"/>
          </a:p>
          <a:p>
            <a:r>
              <a:rPr lang="en-US" altLang="zh-CN" sz="2800" dirty="0" smtClean="0"/>
              <a:t>Don’t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expect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have:</a:t>
            </a:r>
            <a:endParaRPr lang="zh-CN" altLang="en-US" sz="2800" dirty="0"/>
          </a:p>
          <a:p>
            <a:pPr lvl="1"/>
            <a:r>
              <a:rPr lang="en-US" altLang="zh-CN" sz="2400" i="1" dirty="0">
                <a:solidFill>
                  <a:srgbClr val="C00000"/>
                </a:solidFill>
              </a:rPr>
              <a:t>State-of-the-art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/>
              <a:t>machine</a:t>
            </a:r>
            <a:r>
              <a:rPr lang="zh-CN" altLang="en-US" sz="2400" dirty="0"/>
              <a:t> </a:t>
            </a:r>
            <a:r>
              <a:rPr lang="en-US" altLang="zh-CN" sz="2400" dirty="0"/>
              <a:t>learning/AI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models</a:t>
            </a:r>
            <a:endParaRPr lang="zh-CN" altLang="en-US" sz="2400" dirty="0" smtClean="0"/>
          </a:p>
          <a:p>
            <a:pPr marL="1371600" lvl="2" indent="-457200">
              <a:buFont typeface="+mj-lt"/>
              <a:buAutoNum type="arabicPeriod"/>
            </a:pPr>
            <a:r>
              <a:rPr lang="en-US" altLang="zh-CN" sz="2000" dirty="0"/>
              <a:t>____________</a:t>
            </a:r>
            <a:endParaRPr lang="zh-CN" altLang="en-US" sz="2000" dirty="0"/>
          </a:p>
          <a:p>
            <a:pPr marL="1371600" lvl="2" indent="-457200">
              <a:buFont typeface="+mj-lt"/>
              <a:buAutoNum type="arabicPeriod"/>
            </a:pPr>
            <a:r>
              <a:rPr lang="en-US" altLang="zh-CN" sz="2000" dirty="0" smtClean="0"/>
              <a:t>____________</a:t>
            </a:r>
            <a:endParaRPr lang="zh-CN" altLang="en-US" sz="2400" dirty="0"/>
          </a:p>
          <a:p>
            <a:pPr lvl="1"/>
            <a:r>
              <a:rPr lang="en-US" altLang="zh-CN" sz="2400" i="1" dirty="0">
                <a:solidFill>
                  <a:srgbClr val="C00000"/>
                </a:solidFill>
              </a:rPr>
              <a:t>All</a:t>
            </a:r>
            <a:r>
              <a:rPr lang="zh-CN" altLang="en-US" sz="2400" dirty="0">
                <a:solidFill>
                  <a:srgbClr val="C00000"/>
                </a:solidFill>
              </a:rPr>
              <a:t> </a:t>
            </a:r>
            <a:r>
              <a:rPr lang="en-US" altLang="zh-CN" sz="2400" dirty="0"/>
              <a:t>skills</a:t>
            </a:r>
            <a:r>
              <a:rPr lang="zh-CN" altLang="en-US" sz="2400" dirty="0"/>
              <a:t> </a:t>
            </a:r>
            <a:r>
              <a:rPr lang="en-US" altLang="zh-CN" sz="2400" dirty="0"/>
              <a:t>that</a:t>
            </a:r>
            <a:r>
              <a:rPr lang="zh-CN" altLang="en-US" sz="2400" dirty="0"/>
              <a:t> </a:t>
            </a:r>
            <a:r>
              <a:rPr lang="en-US" altLang="zh-CN" sz="2400" dirty="0"/>
              <a:t>your</a:t>
            </a:r>
            <a:r>
              <a:rPr lang="zh-CN" altLang="en-US" sz="2400" dirty="0"/>
              <a:t> </a:t>
            </a:r>
            <a:r>
              <a:rPr lang="en-US" altLang="zh-CN" sz="2400" dirty="0"/>
              <a:t>start-up</a:t>
            </a:r>
            <a:r>
              <a:rPr lang="zh-CN" altLang="en-US" sz="2400" dirty="0"/>
              <a:t> </a:t>
            </a:r>
            <a:r>
              <a:rPr lang="en-US" altLang="zh-CN" sz="2400" dirty="0"/>
              <a:t>idea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requires</a:t>
            </a:r>
            <a:endParaRPr lang="zh-CN" altLang="en-US" sz="2400" dirty="0" smtClean="0"/>
          </a:p>
          <a:p>
            <a:pPr marL="1371600" lvl="2" indent="-457200">
              <a:buFont typeface="+mj-lt"/>
              <a:buAutoNum type="arabicPeriod"/>
            </a:pPr>
            <a:r>
              <a:rPr lang="en-US" altLang="zh-CN" sz="2000" dirty="0" smtClean="0"/>
              <a:t>____________</a:t>
            </a:r>
            <a:endParaRPr lang="zh-CN" altLang="en-US" sz="2000" dirty="0" smtClean="0"/>
          </a:p>
          <a:p>
            <a:pPr marL="1371600" lvl="2" indent="-457200">
              <a:buFont typeface="+mj-lt"/>
              <a:buAutoNum type="arabicPeriod"/>
            </a:pPr>
            <a:r>
              <a:rPr lang="en-US" altLang="zh-CN" sz="2000" dirty="0" smtClean="0"/>
              <a:t>____________</a:t>
            </a:r>
            <a:endParaRPr lang="zh-CN" altLang="en-US" sz="2000" dirty="0" smtClean="0"/>
          </a:p>
          <a:p>
            <a:pPr marL="1371600" lvl="2" indent="-457200">
              <a:buFont typeface="+mj-lt"/>
              <a:buAutoNum type="arabicPeriod"/>
            </a:pPr>
            <a:r>
              <a:rPr lang="en-US" altLang="zh-CN" sz="2000" dirty="0" smtClean="0"/>
              <a:t>____________</a:t>
            </a:r>
            <a:endParaRPr lang="zh-CN" altLang="en-US" sz="2000" dirty="0" smtClean="0"/>
          </a:p>
          <a:p>
            <a:pPr marL="1371600" lvl="2" indent="-457200">
              <a:buFont typeface="+mj-lt"/>
              <a:buAutoNum type="arabicPeriod"/>
            </a:pPr>
            <a:endParaRPr lang="zh-CN" altLang="en-US" sz="200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350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is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Science?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“...the process of automatically discovering </a:t>
            </a:r>
            <a:r>
              <a:rPr lang="en-US" sz="2400" i="1" dirty="0">
                <a:solidFill>
                  <a:srgbClr val="C00000"/>
                </a:solidFill>
              </a:rPr>
              <a:t>useful information</a:t>
            </a:r>
            <a:r>
              <a:rPr lang="en-US" sz="2400" dirty="0"/>
              <a:t> in </a:t>
            </a:r>
            <a:r>
              <a:rPr lang="en-US" sz="2400" i="1" dirty="0">
                <a:solidFill>
                  <a:srgbClr val="C00000"/>
                </a:solidFill>
              </a:rPr>
              <a:t>large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repositories of data.” 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—</a:t>
            </a:r>
            <a:r>
              <a:rPr lang="zh-CN" altLang="en-US" sz="2400" dirty="0" smtClean="0"/>
              <a:t> </a:t>
            </a:r>
            <a:r>
              <a:rPr lang="en-US" sz="2400" i="1" dirty="0" smtClean="0"/>
              <a:t>Introduction </a:t>
            </a:r>
            <a:r>
              <a:rPr lang="en-US" sz="2400" i="1" dirty="0"/>
              <a:t>to Data Mining </a:t>
            </a:r>
            <a:r>
              <a:rPr lang="en-US" sz="2400" dirty="0"/>
              <a:t>(Tan, Steinbach, &amp; Kumar</a:t>
            </a:r>
            <a:r>
              <a:rPr lang="en-US" sz="2400" dirty="0" smtClean="0"/>
              <a:t>)</a:t>
            </a:r>
            <a:endParaRPr lang="zh-CN" altLang="en-US" sz="2400" dirty="0" smtClean="0"/>
          </a:p>
          <a:p>
            <a:r>
              <a:rPr lang="en-US" sz="2400" dirty="0"/>
              <a:t>“...the process of discovering </a:t>
            </a:r>
            <a:r>
              <a:rPr lang="en-US" sz="2400" i="1" dirty="0">
                <a:solidFill>
                  <a:srgbClr val="C00000"/>
                </a:solidFill>
              </a:rPr>
              <a:t>patterns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in data.” </a:t>
            </a:r>
            <a:r>
              <a:rPr lang="en-US" altLang="zh-CN" sz="2400" dirty="0"/>
              <a:t>—</a:t>
            </a:r>
            <a:r>
              <a:rPr lang="zh-CN" altLang="en-US" sz="2400" dirty="0"/>
              <a:t> </a:t>
            </a:r>
            <a:r>
              <a:rPr lang="en-US" sz="2400" i="1" dirty="0" smtClean="0"/>
              <a:t>Data </a:t>
            </a:r>
            <a:r>
              <a:rPr lang="en-US" sz="2400" i="1" dirty="0"/>
              <a:t>Mining: Practical Machine Learning Tools and Techniques, </a:t>
            </a:r>
            <a:r>
              <a:rPr lang="en-US" sz="2400" i="1" dirty="0" smtClean="0"/>
              <a:t>3</a:t>
            </a:r>
            <a:r>
              <a:rPr lang="en-US" sz="2400" i="1" baseline="30000" dirty="0" smtClean="0"/>
              <a:t>rd</a:t>
            </a:r>
            <a:r>
              <a:rPr lang="en-US" sz="2400" i="1" dirty="0" smtClean="0"/>
              <a:t> </a:t>
            </a:r>
            <a:r>
              <a:rPr lang="en-US" sz="2400" i="1" dirty="0"/>
              <a:t>Edition</a:t>
            </a:r>
            <a:r>
              <a:rPr lang="en-US" sz="2400" dirty="0"/>
              <a:t> (Witten, Frank, &amp; Hall</a:t>
            </a:r>
            <a:r>
              <a:rPr lang="en-US" sz="2400" dirty="0" smtClean="0"/>
              <a:t>)</a:t>
            </a:r>
            <a:endParaRPr lang="zh-CN" altLang="en-US" sz="2400" dirty="0" smtClean="0"/>
          </a:p>
          <a:p>
            <a:r>
              <a:rPr lang="en-US" sz="2400" dirty="0"/>
              <a:t>“...the process of discovering </a:t>
            </a:r>
            <a:r>
              <a:rPr lang="en-US" sz="2400" i="1" dirty="0">
                <a:solidFill>
                  <a:srgbClr val="C00000"/>
                </a:solidFill>
              </a:rPr>
              <a:t>interesting patterns and knowledge</a:t>
            </a:r>
            <a:r>
              <a:rPr lang="en-US" sz="2400" dirty="0"/>
              <a:t> from </a:t>
            </a:r>
            <a:r>
              <a:rPr lang="en-US" sz="2400" i="1" dirty="0">
                <a:solidFill>
                  <a:srgbClr val="C00000"/>
                </a:solidFill>
              </a:rPr>
              <a:t>large</a:t>
            </a:r>
            <a:r>
              <a:rPr lang="en-US" sz="2400" dirty="0">
                <a:solidFill>
                  <a:srgbClr val="C00000"/>
                </a:solidFill>
              </a:rPr>
              <a:t> </a:t>
            </a:r>
            <a:r>
              <a:rPr lang="en-US" sz="2400" dirty="0"/>
              <a:t>amounts of data</a:t>
            </a:r>
            <a:r>
              <a:rPr lang="en-US" sz="2400" dirty="0" smtClean="0"/>
              <a:t>.”</a:t>
            </a:r>
            <a:r>
              <a:rPr lang="en-US" sz="2400" dirty="0"/>
              <a:t> </a:t>
            </a:r>
            <a:r>
              <a:rPr lang="en-US" altLang="zh-CN" sz="2400" dirty="0"/>
              <a:t>—</a:t>
            </a:r>
            <a:r>
              <a:rPr lang="zh-CN" altLang="en-US" sz="2400" dirty="0"/>
              <a:t> </a:t>
            </a:r>
            <a:r>
              <a:rPr lang="en-US" sz="2400" i="1" dirty="0" smtClean="0"/>
              <a:t>Data </a:t>
            </a:r>
            <a:r>
              <a:rPr lang="en-US" sz="2400" i="1" dirty="0"/>
              <a:t>Mining: Concepts and Techniques, </a:t>
            </a:r>
            <a:r>
              <a:rPr lang="en-US" sz="2400" i="1" dirty="0" smtClean="0"/>
              <a:t>3</a:t>
            </a:r>
            <a:r>
              <a:rPr lang="en-US" sz="2400" i="1" baseline="30000" dirty="0" smtClean="0"/>
              <a:t>rd</a:t>
            </a:r>
            <a:r>
              <a:rPr lang="en-US" sz="2400" i="1" dirty="0" smtClean="0"/>
              <a:t> </a:t>
            </a:r>
            <a:r>
              <a:rPr lang="en-US" sz="2400" i="1" dirty="0"/>
              <a:t>Edition</a:t>
            </a:r>
            <a:r>
              <a:rPr lang="en-US" sz="2400" dirty="0"/>
              <a:t> (Han, </a:t>
            </a:r>
            <a:r>
              <a:rPr lang="en-US" sz="2400" dirty="0" err="1"/>
              <a:t>Kambler</a:t>
            </a:r>
            <a:r>
              <a:rPr lang="en-US" sz="2400" dirty="0"/>
              <a:t>, &amp; Pei)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57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Definition of the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“...the art and craft of extracting </a:t>
            </a:r>
            <a:r>
              <a:rPr lang="en-US" i="1" dirty="0" smtClean="0">
                <a:solidFill>
                  <a:srgbClr val="C00000"/>
                </a:solidFill>
              </a:rPr>
              <a:t>knowledge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smtClean="0"/>
              <a:t>from </a:t>
            </a:r>
            <a:r>
              <a:rPr lang="en-US" i="1" dirty="0">
                <a:solidFill>
                  <a:srgbClr val="C00000"/>
                </a:solidFill>
              </a:rPr>
              <a:t>large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bodies of </a:t>
            </a:r>
            <a:r>
              <a:rPr lang="en-US" i="1" dirty="0">
                <a:solidFill>
                  <a:srgbClr val="C00000"/>
                </a:solidFill>
              </a:rPr>
              <a:t>structured and unstructured</a:t>
            </a:r>
            <a:r>
              <a:rPr lang="en-US" dirty="0"/>
              <a:t> data using methods from many disciplines, including (but not limited to) </a:t>
            </a:r>
            <a:r>
              <a:rPr lang="en-US" u="sng" dirty="0"/>
              <a:t>machine learning</a:t>
            </a:r>
            <a:r>
              <a:rPr lang="en-US" dirty="0"/>
              <a:t>, </a:t>
            </a:r>
            <a:r>
              <a:rPr lang="en-US" u="sng" dirty="0"/>
              <a:t>databases</a:t>
            </a:r>
            <a:r>
              <a:rPr lang="en-US" dirty="0"/>
              <a:t>, </a:t>
            </a:r>
            <a:r>
              <a:rPr lang="en-US" u="sng" dirty="0"/>
              <a:t>probability</a:t>
            </a:r>
            <a:r>
              <a:rPr lang="en-US" dirty="0"/>
              <a:t> and </a:t>
            </a:r>
            <a:r>
              <a:rPr lang="en-US" u="sng" dirty="0"/>
              <a:t>statistics</a:t>
            </a:r>
            <a:r>
              <a:rPr lang="en-US" dirty="0"/>
              <a:t>, </a:t>
            </a:r>
            <a:r>
              <a:rPr lang="en-US" u="sng" dirty="0"/>
              <a:t>information theory</a:t>
            </a:r>
            <a:r>
              <a:rPr lang="en-US" dirty="0"/>
              <a:t>, and </a:t>
            </a:r>
            <a:r>
              <a:rPr lang="en-US" u="sng" dirty="0"/>
              <a:t>data visualization</a:t>
            </a:r>
            <a:r>
              <a:rPr lang="en-US" dirty="0"/>
              <a:t>.”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1339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</a:t>
            </a:r>
            <a:r>
              <a:rPr lang="en-US" altLang="zh-CN" dirty="0" smtClean="0"/>
              <a:t>is/</a:t>
            </a:r>
            <a:r>
              <a:rPr lang="en-US" dirty="0" smtClean="0"/>
              <a:t>isn’t Data Science?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800" dirty="0" smtClean="0"/>
              <a:t>[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  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]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>Looking </a:t>
            </a:r>
            <a:r>
              <a:rPr lang="en-US" sz="2800" dirty="0"/>
              <a:t>up a record in a </a:t>
            </a:r>
            <a:r>
              <a:rPr lang="en-US" sz="2800" dirty="0" smtClean="0"/>
              <a:t>database.</a:t>
            </a:r>
            <a:endParaRPr lang="zh-CN" altLang="en-US" sz="2800" dirty="0" smtClean="0"/>
          </a:p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  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 smtClean="0"/>
              <a:t>Noting </a:t>
            </a:r>
            <a:r>
              <a:rPr lang="en-US" sz="2800" dirty="0"/>
              <a:t>that some last names occur in certain geographical areas</a:t>
            </a:r>
            <a:r>
              <a:rPr lang="en-US" sz="2800" dirty="0" smtClean="0"/>
              <a:t>.</a:t>
            </a:r>
            <a:endParaRPr lang="zh-CN" altLang="en-US" sz="2800" dirty="0" smtClean="0"/>
          </a:p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  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 smtClean="0"/>
              <a:t>Searching </a:t>
            </a:r>
            <a:r>
              <a:rPr lang="en-US" sz="2800" dirty="0"/>
              <a:t>for a term on </a:t>
            </a:r>
            <a:r>
              <a:rPr lang="en-US" sz="2800" dirty="0" smtClean="0"/>
              <a:t>Google.</a:t>
            </a:r>
            <a:endParaRPr lang="zh-CN" altLang="en-US" sz="2800" dirty="0" smtClean="0"/>
          </a:p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  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 smtClean="0"/>
              <a:t>Taking </a:t>
            </a:r>
            <a:r>
              <a:rPr lang="en-US" sz="2800" dirty="0"/>
              <a:t>all query results from Google and discovering that they can be grouped or categorized</a:t>
            </a:r>
            <a:r>
              <a:rPr lang="en-US" sz="2800" dirty="0" smtClean="0"/>
              <a:t>.</a:t>
            </a:r>
            <a:endParaRPr lang="zh-CN" altLang="en-US" sz="2800" dirty="0" smtClean="0"/>
          </a:p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  </a:t>
            </a:r>
            <a:r>
              <a:rPr lang="zh-CN" altLang="en-US" sz="2800" dirty="0" smtClean="0"/>
              <a:t> </a:t>
            </a:r>
            <a:r>
              <a:rPr lang="en-US" altLang="zh-CN" sz="2800" dirty="0"/>
              <a:t>]</a:t>
            </a:r>
            <a:r>
              <a:rPr lang="zh-CN" altLang="en-US" sz="2800" dirty="0"/>
              <a:t> </a:t>
            </a:r>
            <a:r>
              <a:rPr lang="en-US" sz="2800" dirty="0" smtClean="0"/>
              <a:t>Testing </a:t>
            </a:r>
            <a:r>
              <a:rPr lang="en-US" sz="2800" dirty="0"/>
              <a:t>a two-sample hypothesis in a clinical </a:t>
            </a:r>
            <a:r>
              <a:rPr lang="en-US" sz="2800" dirty="0" smtClean="0"/>
              <a:t>trial.</a:t>
            </a:r>
            <a:endParaRPr lang="zh-CN" altLang="en-US" sz="2800" dirty="0" smtClean="0"/>
          </a:p>
          <a:p>
            <a:pPr marL="0" indent="0">
              <a:buNone/>
            </a:pPr>
            <a:r>
              <a:rPr lang="en-US" altLang="zh-CN" sz="2800" dirty="0"/>
              <a:t>[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 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 ]</a:t>
            </a:r>
            <a:r>
              <a:rPr lang="zh-CN" altLang="en-US" sz="2800" dirty="0" smtClean="0"/>
              <a:t> </a:t>
            </a:r>
            <a:r>
              <a:rPr lang="en-US" sz="2800" dirty="0" smtClean="0"/>
              <a:t>When </a:t>
            </a:r>
            <a:r>
              <a:rPr lang="en-US" sz="2800" dirty="0"/>
              <a:t>doing multiple tests across many different genes, identifying very strongly significant genes</a:t>
            </a:r>
            <a:r>
              <a:rPr lang="en-US" sz="2800" dirty="0" smtClean="0"/>
              <a:t>.</a:t>
            </a:r>
            <a:endParaRPr lang="zh-CN" altLang="en-US" sz="2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A68613-FF0B-4246-B613-8295211CFA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565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47537</TotalTime>
  <Words>1397</Words>
  <Application>Microsoft Macintosh PowerPoint</Application>
  <PresentationFormat>On-screen Show (4:3)</PresentationFormat>
  <Paragraphs>308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Calibri</vt:lpstr>
      <vt:lpstr>Corbel</vt:lpstr>
      <vt:lpstr>Mangal</vt:lpstr>
      <vt:lpstr>Wingdings</vt:lpstr>
      <vt:lpstr>华文楷体</vt:lpstr>
      <vt:lpstr>宋体</vt:lpstr>
      <vt:lpstr>Arial</vt:lpstr>
      <vt:lpstr>Office Theme</vt:lpstr>
      <vt:lpstr>PowerPoint Presentation</vt:lpstr>
      <vt:lpstr>Chapter 1. Introduction</vt:lpstr>
      <vt:lpstr>The Instructor</vt:lpstr>
      <vt:lpstr>Why do you take the course?</vt:lpstr>
      <vt:lpstr>General Learning Goals</vt:lpstr>
      <vt:lpstr>Expect and Not Expect</vt:lpstr>
      <vt:lpstr>What is Data Science?</vt:lpstr>
      <vt:lpstr>Our Definition of the Course</vt:lpstr>
      <vt:lpstr>What is/isn’t Data Science?</vt:lpstr>
      <vt:lpstr>What is/isn’t Data Science?</vt:lpstr>
      <vt:lpstr>Is This Data Science?</vt:lpstr>
      <vt:lpstr>Data Science Research</vt:lpstr>
      <vt:lpstr>Example</vt:lpstr>
      <vt:lpstr>Data Science Research</vt:lpstr>
      <vt:lpstr>Machine Learning</vt:lpstr>
      <vt:lpstr>Data Science Functionalities</vt:lpstr>
      <vt:lpstr>Concrete Learning Goals</vt:lpstr>
      <vt:lpstr>Syllabus and Schedule</vt:lpstr>
      <vt:lpstr>Five Written Assignments and One Project</vt:lpstr>
      <vt:lpstr>Grading</vt:lpstr>
      <vt:lpstr>Textbook</vt:lpstr>
      <vt:lpstr>Time and Location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Manasi Vartak</dc:creator>
  <cp:lastModifiedBy>MengJiang</cp:lastModifiedBy>
  <cp:revision>2049</cp:revision>
  <cp:lastPrinted>2017-01-15T22:23:57Z</cp:lastPrinted>
  <dcterms:created xsi:type="dcterms:W3CDTF">2015-05-16T14:51:23Z</dcterms:created>
  <dcterms:modified xsi:type="dcterms:W3CDTF">2017-08-17T03:22:55Z</dcterms:modified>
</cp:coreProperties>
</file>

<file path=docProps/thumbnail.jpeg>
</file>